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5" r:id="rId1"/>
  </p:sldMasterIdLst>
  <p:notesMasterIdLst>
    <p:notesMasterId r:id="rId7"/>
  </p:notesMasterIdLst>
  <p:handoutMasterIdLst>
    <p:handoutMasterId r:id="rId8"/>
  </p:handoutMasterIdLst>
  <p:sldIdLst>
    <p:sldId id="290" r:id="rId2"/>
    <p:sldId id="287" r:id="rId3"/>
    <p:sldId id="286" r:id="rId4"/>
    <p:sldId id="291" r:id="rId5"/>
    <p:sldId id="28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00"/>
    <a:srgbClr val="FF4747"/>
    <a:srgbClr val="C31B1B"/>
    <a:srgbClr val="FF8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24" autoAdjust="0"/>
    <p:restoredTop sz="99648" autoAdjust="0"/>
  </p:normalViewPr>
  <p:slideViewPr>
    <p:cSldViewPr snapToGrid="0" showGuides="1">
      <p:cViewPr varScale="1">
        <p:scale>
          <a:sx n="72" d="100"/>
          <a:sy n="72" d="100"/>
        </p:scale>
        <p:origin x="1398" y="72"/>
      </p:cViewPr>
      <p:guideLst>
        <p:guide orient="horz" pos="2160"/>
        <p:guide pos="2903"/>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90" d="100"/>
          <a:sy n="90" d="100"/>
        </p:scale>
        <p:origin x="351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4124EB2-F790-4A34-B9C3-E6597480CC7B}" type="datetimeFigureOut">
              <a:rPr kumimoji="1" lang="ja-JP" altLang="en-US" smtClean="0"/>
              <a:t>2017/7/19</a:t>
            </a:fld>
            <a:endParaRPr kumimoji="1" lang="ja-JP" altLang="en-US" dirty="0"/>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7D8D84D-3677-45B5-A9AE-F355AF41E971}" type="slidenum">
              <a:rPr kumimoji="1" lang="ja-JP" altLang="en-US" smtClean="0"/>
              <a:t>‹#›</a:t>
            </a:fld>
            <a:endParaRPr kumimoji="1" lang="ja-JP" altLang="en-US" dirty="0"/>
          </a:p>
        </p:txBody>
      </p:sp>
    </p:spTree>
    <p:extLst>
      <p:ext uri="{BB962C8B-B14F-4D97-AF65-F5344CB8AC3E}">
        <p14:creationId xmlns:p14="http://schemas.microsoft.com/office/powerpoint/2010/main" val="11335450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83F91CE-51F5-4D82-944E-A58C142746D2}" type="datetimeFigureOut">
              <a:rPr kumimoji="1" lang="ja-JP" altLang="en-US" smtClean="0"/>
              <a:t>2017/7/19</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9C333CC-7358-44D1-8E28-21F2A76D8468}" type="slidenum">
              <a:rPr kumimoji="1" lang="ja-JP" altLang="en-US" smtClean="0"/>
              <a:t>‹#›</a:t>
            </a:fld>
            <a:endParaRPr kumimoji="1" lang="ja-JP" altLang="en-US" dirty="0"/>
          </a:p>
        </p:txBody>
      </p:sp>
    </p:spTree>
    <p:extLst>
      <p:ext uri="{BB962C8B-B14F-4D97-AF65-F5344CB8AC3E}">
        <p14:creationId xmlns:p14="http://schemas.microsoft.com/office/powerpoint/2010/main" val="28149440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5516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6C190E4-B5BD-46DE-BA40-872C6CE6C3E5}" type="datetime1">
              <a:rPr kumimoji="1" lang="ja-JP" altLang="en-US" smtClean="0"/>
              <a:t>2017/7/19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grpSp>
        <p:nvGrpSpPr>
          <p:cNvPr id="7" name="グループ化 6"/>
          <p:cNvGrpSpPr/>
          <p:nvPr userDrawn="1"/>
        </p:nvGrpSpPr>
        <p:grpSpPr>
          <a:xfrm>
            <a:off x="0" y="444735"/>
            <a:ext cx="8548100" cy="3148097"/>
            <a:chOff x="-629839" y="-32534020"/>
            <a:chExt cx="5631918" cy="33464755"/>
          </a:xfrm>
          <a:solidFill>
            <a:srgbClr val="0070C0"/>
          </a:solidFill>
        </p:grpSpPr>
        <p:sp>
          <p:nvSpPr>
            <p:cNvPr id="8" name="フローチャート: 処理 7"/>
            <p:cNvSpPr/>
            <p:nvPr userDrawn="1"/>
          </p:nvSpPr>
          <p:spPr>
            <a:xfrm>
              <a:off x="-629839" y="-32534020"/>
              <a:ext cx="3606349" cy="486000"/>
            </a:xfrm>
            <a:prstGeom prst="flowChart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9" name="直角三角形 8"/>
            <p:cNvSpPr/>
            <p:nvPr userDrawn="1"/>
          </p:nvSpPr>
          <p:spPr>
            <a:xfrm>
              <a:off x="4586443" y="444735"/>
              <a:ext cx="415636" cy="48600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grpSp>
    </p:spTree>
    <p:extLst>
      <p:ext uri="{BB962C8B-B14F-4D97-AF65-F5344CB8AC3E}">
        <p14:creationId xmlns:p14="http://schemas.microsoft.com/office/powerpoint/2010/main" val="407802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025FE61-9190-4412-B966-52112589F6F4}" type="datetime1">
              <a:rPr kumimoji="1" lang="ja-JP" altLang="en-US" smtClean="0"/>
              <a:t>2017/7/19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260542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727075"/>
            <a:ext cx="1971675" cy="5811838"/>
          </a:xfrm>
        </p:spPr>
        <p:txBody>
          <a:bodyPr vert="eaVert"/>
          <a:lstStyle/>
          <a:p>
            <a:r>
              <a:rPr kumimoji="1" lang="ja-JP" altLang="en-US" dirty="0"/>
              <a:t>マスター タイトルの書式設定</a:t>
            </a:r>
          </a:p>
        </p:txBody>
      </p:sp>
      <p:sp>
        <p:nvSpPr>
          <p:cNvPr id="3" name="縦書きテキスト プレースホルダー 2"/>
          <p:cNvSpPr>
            <a:spLocks noGrp="1"/>
          </p:cNvSpPr>
          <p:nvPr>
            <p:ph type="body" orient="vert" idx="1"/>
          </p:nvPr>
        </p:nvSpPr>
        <p:spPr>
          <a:xfrm>
            <a:off x="614362" y="72707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D68E38-33B7-4027-AF43-E04D1B70E61B}" type="datetime1">
              <a:rPr kumimoji="1" lang="ja-JP" altLang="en-US" smtClean="0"/>
              <a:t>2017/7/19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1305860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0C9858EB-7AA8-4054-BE40-D4CD3B33805F}" type="datetime1">
              <a:rPr lang="ja-JP" altLang="en-US" smtClean="0"/>
              <a:t>2017/7/19</a:t>
            </a:fld>
            <a:endParaRPr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1070757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0" y="44455"/>
            <a:ext cx="9144000" cy="1152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2"/>
          <p:cNvSpPr>
            <a:spLocks noGrp="1" noChangeArrowheads="1"/>
          </p:cNvSpPr>
          <p:nvPr>
            <p:ph type="sldNum" sz="quarter" idx="10"/>
          </p:nvPr>
        </p:nvSpPr>
        <p:spPr>
          <a:xfrm>
            <a:off x="6502004" y="6553200"/>
            <a:ext cx="2628900" cy="476250"/>
          </a:xfrm>
        </p:spPr>
        <p:txBody>
          <a:bodyPr/>
          <a:lstStyle>
            <a:lvl1pPr>
              <a:defRPr sz="1400">
                <a:solidFill>
                  <a:schemeClr val="tx1"/>
                </a:solidFill>
                <a:latin typeface="HGP創英角ｺﾞｼｯｸUB" panose="020B0900000000000000" pitchFamily="50" charset="-128"/>
                <a:ea typeface="HGP創英角ｺﾞｼｯｸUB" panose="020B0900000000000000" pitchFamily="50" charset="-128"/>
              </a:defRPr>
            </a:lvl1pPr>
          </a:lstStyle>
          <a:p>
            <a:pPr>
              <a:defRPr/>
            </a:pPr>
            <a:fld id="{6416832C-69F2-4854-AC61-51179EAA2995}" type="slidenum">
              <a:rPr lang="en-US" altLang="ja-JP" smtClean="0"/>
              <a:pPr>
                <a:defRPr/>
              </a:pPr>
              <a:t>‹#›</a:t>
            </a:fld>
            <a:endParaRPr lang="en-US" altLang="ja-JP" dirty="0"/>
          </a:p>
        </p:txBody>
      </p:sp>
    </p:spTree>
    <p:extLst>
      <p:ext uri="{BB962C8B-B14F-4D97-AF65-F5344CB8AC3E}">
        <p14:creationId xmlns:p14="http://schemas.microsoft.com/office/powerpoint/2010/main" val="317178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657945"/>
            <a:ext cx="7886700" cy="1325563"/>
          </a:xfrm>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C75301-8F2B-42DE-A39F-DB538F06F522}" type="datetime1">
              <a:rPr kumimoji="1" lang="ja-JP" altLang="en-US" smtClean="0"/>
              <a:t>2017/7/19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389215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B13952-FC41-4AED-846B-5685CE9D6395}" type="datetime1">
              <a:rPr kumimoji="1" lang="ja-JP" altLang="en-US" smtClean="0"/>
              <a:t>2017/7/19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grpSp>
        <p:nvGrpSpPr>
          <p:cNvPr id="7" name="グループ化 6"/>
          <p:cNvGrpSpPr/>
          <p:nvPr userDrawn="1"/>
        </p:nvGrpSpPr>
        <p:grpSpPr>
          <a:xfrm>
            <a:off x="-1" y="444735"/>
            <a:ext cx="8243301" cy="3148097"/>
            <a:chOff x="-429022" y="-32534020"/>
            <a:chExt cx="5431101" cy="33464755"/>
          </a:xfrm>
          <a:solidFill>
            <a:srgbClr val="92D050"/>
          </a:solidFill>
        </p:grpSpPr>
        <p:sp>
          <p:nvSpPr>
            <p:cNvPr id="8" name="フローチャート: 処理 7"/>
            <p:cNvSpPr/>
            <p:nvPr userDrawn="1"/>
          </p:nvSpPr>
          <p:spPr>
            <a:xfrm>
              <a:off x="-429022" y="-32534020"/>
              <a:ext cx="3021800" cy="1482534"/>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9" name="直角三角形 8"/>
            <p:cNvSpPr/>
            <p:nvPr userDrawn="1"/>
          </p:nvSpPr>
          <p:spPr>
            <a:xfrm>
              <a:off x="4586443" y="444735"/>
              <a:ext cx="415636" cy="4860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grpSp>
    </p:spTree>
    <p:extLst>
      <p:ext uri="{BB962C8B-B14F-4D97-AF65-F5344CB8AC3E}">
        <p14:creationId xmlns:p14="http://schemas.microsoft.com/office/powerpoint/2010/main" val="268634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82E13B-F002-458C-98B9-4C26B7415AAF}" type="datetime1">
              <a:rPr kumimoji="1" lang="ja-JP" altLang="en-US" smtClean="0"/>
              <a:t>2017/7/19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cxnSp>
        <p:nvCxnSpPr>
          <p:cNvPr id="8" name="直線コネクタ 7"/>
          <p:cNvCxnSpPr/>
          <p:nvPr userDrawn="1"/>
        </p:nvCxnSpPr>
        <p:spPr>
          <a:xfrm>
            <a:off x="2" y="657945"/>
            <a:ext cx="9152965" cy="0"/>
          </a:xfrm>
          <a:prstGeom prst="line">
            <a:avLst/>
          </a:prstGeom>
          <a:ln w="31750">
            <a:gradFill>
              <a:gsLst>
                <a:gs pos="0">
                  <a:schemeClr val="accent6">
                    <a:lumMod val="40000"/>
                    <a:lumOff val="60000"/>
                  </a:schemeClr>
                </a:gs>
                <a:gs pos="23000">
                  <a:schemeClr val="accent6">
                    <a:lumMod val="40000"/>
                    <a:lumOff val="60000"/>
                  </a:schemeClr>
                </a:gs>
                <a:gs pos="47000">
                  <a:srgbClr val="92D050"/>
                </a:gs>
                <a:gs pos="100000">
                  <a:srgbClr val="00B050"/>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55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2E15843-F064-49A1-A55F-94A61F60B5D8}" type="datetime1">
              <a:rPr kumimoji="1" lang="ja-JP" altLang="en-US" smtClean="0"/>
              <a:t>2017/7/19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67589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2BDD3B6-3773-4B43-9C2A-A3F6E90D26C1}" type="datetime1">
              <a:rPr kumimoji="1" lang="ja-JP" altLang="en-US" smtClean="0"/>
              <a:t>2017/7/19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cxnSp>
        <p:nvCxnSpPr>
          <p:cNvPr id="6" name="直線コネクタ 5"/>
          <p:cNvCxnSpPr/>
          <p:nvPr userDrawn="1"/>
        </p:nvCxnSpPr>
        <p:spPr>
          <a:xfrm>
            <a:off x="2" y="657945"/>
            <a:ext cx="9152965" cy="0"/>
          </a:xfrm>
          <a:prstGeom prst="line">
            <a:avLst/>
          </a:prstGeom>
          <a:ln w="31750">
            <a:gradFill>
              <a:gsLst>
                <a:gs pos="0">
                  <a:schemeClr val="accent6">
                    <a:lumMod val="20000"/>
                    <a:lumOff val="80000"/>
                  </a:schemeClr>
                </a:gs>
                <a:gs pos="19000">
                  <a:schemeClr val="accent6">
                    <a:lumMod val="60000"/>
                    <a:lumOff val="40000"/>
                  </a:schemeClr>
                </a:gs>
                <a:gs pos="56000">
                  <a:schemeClr val="accent6">
                    <a:lumMod val="40000"/>
                    <a:lumOff val="60000"/>
                  </a:schemeClr>
                </a:gs>
                <a:gs pos="100000">
                  <a:srgbClr val="00B050"/>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80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D20EB0-4CB0-4FDA-88F7-5F02340F4DD3}" type="datetime1">
              <a:rPr kumimoji="1" lang="ja-JP" altLang="en-US" smtClean="0"/>
              <a:t>2017/7/19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227921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9C2EAE-E2F7-4BFF-AF30-B1812475EB3E}" type="datetime1">
              <a:rPr kumimoji="1" lang="ja-JP" altLang="en-US" smtClean="0"/>
              <a:t>2017/7/19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958626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D389AEB-14C7-4AC2-AE61-A7F487C7F5E1}" type="datetime1">
              <a:rPr kumimoji="1" lang="ja-JP" altLang="en-US" smtClean="0"/>
              <a:t>2017/7/19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98308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33131" y="6503576"/>
            <a:ext cx="2052368" cy="253596"/>
          </a:xfrm>
          <a:prstGeom prst="rect">
            <a:avLst/>
          </a:prstGeom>
        </p:spPr>
        <p:txBody>
          <a:bodyPr vert="horz" lIns="91440" tIns="45720" rIns="91440" bIns="45720" rtlCol="0" anchor="ctr"/>
          <a:lstStyle>
            <a:lvl1pPr algn="l">
              <a:defRPr sz="900">
                <a:solidFill>
                  <a:schemeClr val="tx1">
                    <a:tint val="75000"/>
                  </a:schemeClr>
                </a:solidFill>
              </a:defRPr>
            </a:lvl1pPr>
          </a:lstStyle>
          <a:p>
            <a:fld id="{117CD5B8-3E1F-4C32-BEA4-8A7D6D7EFD82}" type="datetime1">
              <a:rPr lang="ja-JP" altLang="en-US" smtClean="0"/>
              <a:t>2017/7/19</a:t>
            </a:fld>
            <a:endParaRPr lang="ja-JP" altLang="en-US" dirty="0"/>
          </a:p>
        </p:txBody>
      </p:sp>
      <p:sp>
        <p:nvSpPr>
          <p:cNvPr id="5" name="フッター プレースホルダー 4"/>
          <p:cNvSpPr>
            <a:spLocks noGrp="1"/>
          </p:cNvSpPr>
          <p:nvPr>
            <p:ph type="ftr" sz="quarter" idx="3"/>
          </p:nvPr>
        </p:nvSpPr>
        <p:spPr>
          <a:xfrm>
            <a:off x="3033431" y="6503576"/>
            <a:ext cx="3078551" cy="253596"/>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7" name="フリーフォーム 6"/>
          <p:cNvSpPr/>
          <p:nvPr userDrawn="1"/>
        </p:nvSpPr>
        <p:spPr>
          <a:xfrm>
            <a:off x="4481" y="6291262"/>
            <a:ext cx="9144000" cy="524347"/>
          </a:xfrm>
          <a:custGeom>
            <a:avLst/>
            <a:gdLst>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8668870 w 9170894"/>
              <a:gd name="connsiteY3" fmla="*/ 268941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901953 w 9152965"/>
              <a:gd name="connsiteY4" fmla="*/ 588629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848165 w 9152965"/>
              <a:gd name="connsiteY4" fmla="*/ 443218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848165 w 9152965"/>
              <a:gd name="connsiteY4" fmla="*/ 443218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597311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621546 h 2040912"/>
              <a:gd name="connsiteX1" fmla="*/ 2474259 w 9152965"/>
              <a:gd name="connsiteY1" fmla="*/ 1597311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621546 h 2040912"/>
              <a:gd name="connsiteX0" fmla="*/ 8965 w 9152965"/>
              <a:gd name="connsiteY0" fmla="*/ 1621546 h 2040912"/>
              <a:gd name="connsiteX1" fmla="*/ 2474259 w 9152965"/>
              <a:gd name="connsiteY1" fmla="*/ 1670015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621546 h 2040912"/>
              <a:gd name="connsiteX0" fmla="*/ 8965 w 9152965"/>
              <a:gd name="connsiteY0" fmla="*/ 1718486 h 2040912"/>
              <a:gd name="connsiteX1" fmla="*/ 2474259 w 9152965"/>
              <a:gd name="connsiteY1" fmla="*/ 1670015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718486 h 2040912"/>
              <a:gd name="connsiteX0" fmla="*/ 8965 w 9152965"/>
              <a:gd name="connsiteY0" fmla="*/ 1718486 h 2040912"/>
              <a:gd name="connsiteX1" fmla="*/ 2474259 w 9152965"/>
              <a:gd name="connsiteY1" fmla="*/ 1670015 h 2040912"/>
              <a:gd name="connsiteX2" fmla="*/ 5387789 w 9152965"/>
              <a:gd name="connsiteY2" fmla="*/ 1444911 h 2040912"/>
              <a:gd name="connsiteX3" fmla="*/ 7180729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718486 h 2040912"/>
              <a:gd name="connsiteX0" fmla="*/ 8965 w 9152965"/>
              <a:gd name="connsiteY0" fmla="*/ 1718486 h 2040912"/>
              <a:gd name="connsiteX1" fmla="*/ 2474259 w 9152965"/>
              <a:gd name="connsiteY1" fmla="*/ 1670015 h 2040912"/>
              <a:gd name="connsiteX2" fmla="*/ 5387789 w 9152965"/>
              <a:gd name="connsiteY2" fmla="*/ 1444911 h 2040912"/>
              <a:gd name="connsiteX3" fmla="*/ 7324164 w 9152965"/>
              <a:gd name="connsiteY3" fmla="*/ 1166015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718486 h 204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52965" h="2040912">
                <a:moveTo>
                  <a:pt x="8965" y="1718486"/>
                </a:moveTo>
                <a:cubicBezTo>
                  <a:pt x="830730" y="1702329"/>
                  <a:pt x="1577788" y="1715611"/>
                  <a:pt x="2474259" y="1670015"/>
                </a:cubicBezTo>
                <a:cubicBezTo>
                  <a:pt x="3370730" y="1624419"/>
                  <a:pt x="4579472" y="1528911"/>
                  <a:pt x="5387789" y="1444911"/>
                </a:cubicBezTo>
                <a:cubicBezTo>
                  <a:pt x="6196107" y="1360911"/>
                  <a:pt x="6786282" y="1304690"/>
                  <a:pt x="7324164" y="1166015"/>
                </a:cubicBezTo>
                <a:cubicBezTo>
                  <a:pt x="7862046" y="1027340"/>
                  <a:pt x="8310283" y="807198"/>
                  <a:pt x="8615083" y="612862"/>
                </a:cubicBezTo>
                <a:cubicBezTo>
                  <a:pt x="8919883" y="418526"/>
                  <a:pt x="9042400" y="220444"/>
                  <a:pt x="9152965" y="0"/>
                </a:cubicBezTo>
                <a:cubicBezTo>
                  <a:pt x="9149977" y="525930"/>
                  <a:pt x="9146988" y="1488088"/>
                  <a:pt x="9144000" y="2014018"/>
                </a:cubicBezTo>
                <a:lnTo>
                  <a:pt x="0" y="2040912"/>
                </a:lnTo>
                <a:lnTo>
                  <a:pt x="8965" y="1718486"/>
                </a:lnTo>
                <a:close/>
              </a:path>
            </a:pathLst>
          </a:custGeom>
          <a:gradFill flip="none" rotWithShape="1">
            <a:gsLst>
              <a:gs pos="60000">
                <a:srgbClr val="92D050">
                  <a:alpha val="98000"/>
                </a:srgbClr>
              </a:gs>
              <a:gs pos="0">
                <a:schemeClr val="accent6">
                  <a:lumMod val="20000"/>
                  <a:lumOff val="80000"/>
                </a:schemeClr>
              </a:gs>
              <a:gs pos="16000">
                <a:schemeClr val="accent6">
                  <a:lumMod val="40000"/>
                  <a:lumOff val="60000"/>
                </a:schemeClr>
              </a:gs>
              <a:gs pos="91000">
                <a:srgbClr val="92D050">
                  <a:alpha val="98000"/>
                </a:srgbClr>
              </a:gs>
              <a:gs pos="79000">
                <a:srgbClr val="92D050"/>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8" name="フリーフォーム 7"/>
          <p:cNvSpPr/>
          <p:nvPr userDrawn="1"/>
        </p:nvSpPr>
        <p:spPr>
          <a:xfrm>
            <a:off x="4481" y="6503576"/>
            <a:ext cx="9139519" cy="390120"/>
          </a:xfrm>
          <a:custGeom>
            <a:avLst/>
            <a:gdLst>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8668870 w 9170894"/>
              <a:gd name="connsiteY3" fmla="*/ 268941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61568 h 1626344"/>
              <a:gd name="connsiteX1" fmla="*/ 2474259 w 9152965"/>
              <a:gd name="connsiteY1" fmla="*/ 1061567 h 1626344"/>
              <a:gd name="connsiteX2" fmla="*/ 5414683 w 9152965"/>
              <a:gd name="connsiteY2" fmla="*/ 909167 h 1626344"/>
              <a:gd name="connsiteX3" fmla="*/ 7153835 w 9152965"/>
              <a:gd name="connsiteY3" fmla="*/ 702979 h 1626344"/>
              <a:gd name="connsiteX4" fmla="*/ 8901953 w 9152965"/>
              <a:gd name="connsiteY4" fmla="*/ 174061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7153835 w 9152965"/>
              <a:gd name="connsiteY3" fmla="*/ 702979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355106 w 9152965"/>
              <a:gd name="connsiteY4" fmla="*/ 47730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875929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0 w 9161929"/>
              <a:gd name="connsiteY0" fmla="*/ 1083226 h 1626344"/>
              <a:gd name="connsiteX1" fmla="*/ 2483223 w 9161929"/>
              <a:gd name="connsiteY1" fmla="*/ 1061567 h 1626344"/>
              <a:gd name="connsiteX2" fmla="*/ 5423647 w 9161929"/>
              <a:gd name="connsiteY2" fmla="*/ 909167 h 1626344"/>
              <a:gd name="connsiteX3" fmla="*/ 6884893 w 9161929"/>
              <a:gd name="connsiteY3" fmla="*/ 789622 h 1626344"/>
              <a:gd name="connsiteX4" fmla="*/ 8471647 w 9161929"/>
              <a:gd name="connsiteY4" fmla="*/ 412326 h 1626344"/>
              <a:gd name="connsiteX5" fmla="*/ 9161929 w 9161929"/>
              <a:gd name="connsiteY5" fmla="*/ 0 h 1626344"/>
              <a:gd name="connsiteX6" fmla="*/ 9152964 w 9161929"/>
              <a:gd name="connsiteY6" fmla="*/ 1599450 h 1626344"/>
              <a:gd name="connsiteX7" fmla="*/ 8964 w 9161929"/>
              <a:gd name="connsiteY7" fmla="*/ 1626344 h 1626344"/>
              <a:gd name="connsiteX8" fmla="*/ 0 w 9161929"/>
              <a:gd name="connsiteY8" fmla="*/ 1083226 h 1626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61929" h="1626344">
                <a:moveTo>
                  <a:pt x="0" y="1083226"/>
                </a:moveTo>
                <a:lnTo>
                  <a:pt x="2483223" y="1061567"/>
                </a:lnTo>
                <a:cubicBezTo>
                  <a:pt x="3387164" y="1032557"/>
                  <a:pt x="4690035" y="954491"/>
                  <a:pt x="5423647" y="909167"/>
                </a:cubicBezTo>
                <a:cubicBezTo>
                  <a:pt x="6157259" y="863843"/>
                  <a:pt x="6376893" y="872429"/>
                  <a:pt x="6884893" y="789622"/>
                </a:cubicBezTo>
                <a:cubicBezTo>
                  <a:pt x="7392893" y="706815"/>
                  <a:pt x="8092141" y="543930"/>
                  <a:pt x="8471647" y="412326"/>
                </a:cubicBezTo>
                <a:cubicBezTo>
                  <a:pt x="8851153" y="280722"/>
                  <a:pt x="9078258" y="58020"/>
                  <a:pt x="9161929" y="0"/>
                </a:cubicBezTo>
                <a:cubicBezTo>
                  <a:pt x="9158941" y="525930"/>
                  <a:pt x="9155952" y="1073520"/>
                  <a:pt x="9152964" y="1599450"/>
                </a:cubicBezTo>
                <a:lnTo>
                  <a:pt x="8964" y="1626344"/>
                </a:lnTo>
                <a:lnTo>
                  <a:pt x="0" y="1083226"/>
                </a:lnTo>
                <a:close/>
              </a:path>
            </a:pathLst>
          </a:custGeom>
          <a:gradFill>
            <a:gsLst>
              <a:gs pos="35000">
                <a:schemeClr val="accent6">
                  <a:lumMod val="60000"/>
                  <a:lumOff val="40000"/>
                </a:schemeClr>
              </a:gs>
              <a:gs pos="27000">
                <a:schemeClr val="accent6">
                  <a:lumMod val="60000"/>
                  <a:lumOff val="40000"/>
                </a:schemeClr>
              </a:gs>
              <a:gs pos="0">
                <a:schemeClr val="accent6">
                  <a:lumMod val="20000"/>
                  <a:lumOff val="80000"/>
                </a:schemeClr>
              </a:gs>
              <a:gs pos="100000">
                <a:srgbClr val="00B050"/>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pic>
        <p:nvPicPr>
          <p:cNvPr id="9" name="図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845300" y="60373"/>
            <a:ext cx="2179810" cy="314280"/>
          </a:xfrm>
          <a:prstGeom prst="rect">
            <a:avLst/>
          </a:prstGeom>
        </p:spPr>
      </p:pic>
      <p:sp>
        <p:nvSpPr>
          <p:cNvPr id="6" name="スライド番号プレースホルダー 5"/>
          <p:cNvSpPr>
            <a:spLocks noGrp="1"/>
          </p:cNvSpPr>
          <p:nvPr>
            <p:ph type="sldNum" sz="quarter" idx="4"/>
          </p:nvPr>
        </p:nvSpPr>
        <p:spPr>
          <a:xfrm>
            <a:off x="6612212" y="6487194"/>
            <a:ext cx="2052368" cy="253596"/>
          </a:xfrm>
          <a:prstGeom prst="rect">
            <a:avLst/>
          </a:prstGeom>
        </p:spPr>
        <p:txBody>
          <a:bodyPr vert="horz" lIns="91440" tIns="45720" rIns="91440" bIns="45720" rtlCol="0" anchor="ctr"/>
          <a:lstStyle>
            <a:lvl1pPr algn="r">
              <a:defRPr sz="1400">
                <a:solidFill>
                  <a:schemeClr val="tx1"/>
                </a:solidFill>
              </a:defRPr>
            </a:lvl1pPr>
          </a:lstStyle>
          <a:p>
            <a:fld id="{E9333F2D-5493-4440-9531-EDB4A222C3DA}" type="slidenum">
              <a:rPr lang="ja-JP" altLang="en-US" smtClean="0"/>
              <a:pPr/>
              <a:t>‹#›</a:t>
            </a:fld>
            <a:endParaRPr lang="ja-JP" altLang="en-US" dirty="0"/>
          </a:p>
        </p:txBody>
      </p:sp>
    </p:spTree>
    <p:extLst>
      <p:ext uri="{BB962C8B-B14F-4D97-AF65-F5344CB8AC3E}">
        <p14:creationId xmlns:p14="http://schemas.microsoft.com/office/powerpoint/2010/main" val="3070651293"/>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672" r:id="rId12"/>
    <p:sldLayoutId id="2147483727" r:id="rId13"/>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9.gif"/><Relationship Id="rId13" Type="http://schemas.openxmlformats.org/officeDocument/2006/relationships/image" Target="../media/image14.png"/><Relationship Id="rId3" Type="http://schemas.openxmlformats.org/officeDocument/2006/relationships/image" Target="../media/image4.gif"/><Relationship Id="rId7" Type="http://schemas.openxmlformats.org/officeDocument/2006/relationships/image" Target="../media/image8.gif"/><Relationship Id="rId12" Type="http://schemas.openxmlformats.org/officeDocument/2006/relationships/image" Target="../media/image13.jpeg"/><Relationship Id="rId17" Type="http://schemas.openxmlformats.org/officeDocument/2006/relationships/image" Target="../media/image16.jpeg"/><Relationship Id="rId2" Type="http://schemas.openxmlformats.org/officeDocument/2006/relationships/notesSlide" Target="../notesSlides/notesSlide1.xml"/><Relationship Id="rId16" Type="http://schemas.microsoft.com/office/2007/relationships/hdphoto" Target="../media/hdphoto2.wdp"/><Relationship Id="rId1" Type="http://schemas.openxmlformats.org/officeDocument/2006/relationships/slideLayout" Target="../slideLayouts/slideLayout2.xml"/><Relationship Id="rId6" Type="http://schemas.openxmlformats.org/officeDocument/2006/relationships/image" Target="../media/image7.gif"/><Relationship Id="rId11" Type="http://schemas.openxmlformats.org/officeDocument/2006/relationships/image" Target="../media/image12.gif"/><Relationship Id="rId5" Type="http://schemas.openxmlformats.org/officeDocument/2006/relationships/image" Target="../media/image6.gif"/><Relationship Id="rId15" Type="http://schemas.openxmlformats.org/officeDocument/2006/relationships/image" Target="../media/image15.png"/><Relationship Id="rId10" Type="http://schemas.openxmlformats.org/officeDocument/2006/relationships/image" Target="../media/image11.png"/><Relationship Id="rId4" Type="http://schemas.openxmlformats.org/officeDocument/2006/relationships/image" Target="../media/image5.gif"/><Relationship Id="rId9" Type="http://schemas.openxmlformats.org/officeDocument/2006/relationships/image" Target="../media/image10.pn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3734" y="131373"/>
            <a:ext cx="6521449" cy="400110"/>
          </a:xfrm>
          <a:prstGeom prst="rect">
            <a:avLst/>
          </a:prstGeom>
          <a:noFill/>
        </p:spPr>
        <p:txBody>
          <a:bodyPr wrap="square" rtlCol="0">
            <a:spAutoFit/>
          </a:bodyPr>
          <a:lstStyle/>
          <a:p>
            <a:r>
              <a:rPr kumimoji="1" lang="ja-JP" altLang="en-US" sz="2000" b="1" dirty="0">
                <a:solidFill>
                  <a:srgbClr val="00B050"/>
                </a:solidFill>
              </a:rPr>
              <a:t>地域エネルギー会社の名称決定の経緯</a:t>
            </a:r>
            <a:endParaRPr kumimoji="1" lang="ja-JP" altLang="en-US" sz="2000" dirty="0"/>
          </a:p>
        </p:txBody>
      </p:sp>
      <p:sp>
        <p:nvSpPr>
          <p:cNvPr id="5" name="テキスト ボックス 4"/>
          <p:cNvSpPr txBox="1"/>
          <p:nvPr/>
        </p:nvSpPr>
        <p:spPr>
          <a:xfrm>
            <a:off x="-2" y="702261"/>
            <a:ext cx="8746435" cy="1538883"/>
          </a:xfrm>
          <a:prstGeom prst="rect">
            <a:avLst/>
          </a:prstGeom>
          <a:noFill/>
        </p:spPr>
        <p:txBody>
          <a:bodyPr wrap="square" rtlCol="0">
            <a:spAutoFit/>
          </a:bodyPr>
          <a:lstStyle/>
          <a:p>
            <a:r>
              <a:rPr lang="ja-JP" altLang="en-US" sz="1400" u="sng" dirty="0"/>
              <a:t>〇決定した名称</a:t>
            </a:r>
            <a:endParaRPr lang="en-US" altLang="ja-JP" sz="1400" u="sng" dirty="0"/>
          </a:p>
          <a:p>
            <a:endParaRPr lang="ja-JP" altLang="en-US" sz="1000" u="sng" dirty="0"/>
          </a:p>
          <a:p>
            <a:r>
              <a:rPr lang="ja-JP" altLang="en-US" sz="1400" dirty="0"/>
              <a:t>　</a:t>
            </a:r>
            <a:r>
              <a:rPr lang="ja-JP" altLang="en-US" sz="2000" dirty="0"/>
              <a:t>正式名称　　　</a:t>
            </a:r>
            <a:r>
              <a:rPr lang="ja-JP" altLang="en-US" sz="2800" dirty="0"/>
              <a:t>「いこま市民パワー株式会社」</a:t>
            </a:r>
            <a:endParaRPr lang="en-US" altLang="ja-JP" sz="2000" dirty="0"/>
          </a:p>
          <a:p>
            <a:r>
              <a:rPr lang="ja-JP" altLang="en-US" sz="2000" dirty="0"/>
              <a:t>　</a:t>
            </a:r>
            <a:r>
              <a:rPr lang="en-US" altLang="ja-JP" sz="2000" dirty="0"/>
              <a:t>PR</a:t>
            </a:r>
            <a:r>
              <a:rPr lang="ja-JP" altLang="en-US" sz="2000" dirty="0"/>
              <a:t>上の別称　</a:t>
            </a:r>
            <a:r>
              <a:rPr lang="ja-JP" altLang="en-US" sz="2800" dirty="0"/>
              <a:t>　</a:t>
            </a:r>
            <a:r>
              <a:rPr lang="en-US" altLang="ja-JP" sz="2800" dirty="0" err="1"/>
              <a:t>Ikoma</a:t>
            </a:r>
            <a:r>
              <a:rPr lang="en-US" altLang="ja-JP" sz="2800" dirty="0"/>
              <a:t> Civic Power</a:t>
            </a:r>
          </a:p>
          <a:p>
            <a:endParaRPr lang="ja-JP" altLang="en-US" sz="1400" dirty="0"/>
          </a:p>
        </p:txBody>
      </p:sp>
      <p:sp>
        <p:nvSpPr>
          <p:cNvPr id="7" name="テキスト ボックス 6"/>
          <p:cNvSpPr txBox="1"/>
          <p:nvPr/>
        </p:nvSpPr>
        <p:spPr>
          <a:xfrm>
            <a:off x="44280" y="2180012"/>
            <a:ext cx="8746435" cy="1169551"/>
          </a:xfrm>
          <a:prstGeom prst="rect">
            <a:avLst/>
          </a:prstGeom>
          <a:noFill/>
        </p:spPr>
        <p:txBody>
          <a:bodyPr wrap="square" rtlCol="0">
            <a:spAutoFit/>
          </a:bodyPr>
          <a:lstStyle/>
          <a:p>
            <a:r>
              <a:rPr lang="ja-JP" altLang="en-US" sz="1400" u="sng" dirty="0"/>
              <a:t>〇名称公募の経緯</a:t>
            </a:r>
            <a:endParaRPr lang="en-US" altLang="ja-JP" sz="1400" u="sng" dirty="0"/>
          </a:p>
          <a:p>
            <a:r>
              <a:rPr lang="ja-JP" altLang="en-US" sz="1400" dirty="0"/>
              <a:t>　・公募期間：平成２９年５月１５日（月）～６月５日（月）</a:t>
            </a:r>
            <a:endParaRPr lang="en-US" altLang="ja-JP" sz="1400" dirty="0"/>
          </a:p>
          <a:p>
            <a:r>
              <a:rPr lang="ja-JP" altLang="en-US" sz="1400" dirty="0"/>
              <a:t>　・応募総数：６７件（うち生駒市在住者４１件、市外在住者２６件の応募）</a:t>
            </a:r>
            <a:endParaRPr lang="en-US" altLang="ja-JP" sz="1400" dirty="0"/>
          </a:p>
          <a:p>
            <a:r>
              <a:rPr lang="ja-JP" altLang="en-US" sz="1400" dirty="0"/>
              <a:t>　・事務局において一次審査を実施し１０案を選定した後、平成２９年６月２１日（水）開催の出資者による</a:t>
            </a:r>
            <a:endParaRPr lang="en-US" altLang="ja-JP" sz="1400" dirty="0"/>
          </a:p>
          <a:p>
            <a:r>
              <a:rPr lang="en-US" altLang="ja-JP" sz="1400" dirty="0"/>
              <a:t>     </a:t>
            </a:r>
            <a:r>
              <a:rPr lang="ja-JP" altLang="en-US" sz="1400" dirty="0"/>
              <a:t>地域エネルギー会社設立準備協議で二次審査を実施し決定。</a:t>
            </a:r>
          </a:p>
        </p:txBody>
      </p:sp>
      <p:sp>
        <p:nvSpPr>
          <p:cNvPr id="8" name="テキスト ボックス 7"/>
          <p:cNvSpPr txBox="1"/>
          <p:nvPr/>
        </p:nvSpPr>
        <p:spPr>
          <a:xfrm>
            <a:off x="20752" y="3742504"/>
            <a:ext cx="8746435" cy="1815882"/>
          </a:xfrm>
          <a:prstGeom prst="rect">
            <a:avLst/>
          </a:prstGeom>
          <a:noFill/>
        </p:spPr>
        <p:txBody>
          <a:bodyPr wrap="square" rtlCol="0">
            <a:spAutoFit/>
          </a:bodyPr>
          <a:lstStyle/>
          <a:p>
            <a:r>
              <a:rPr lang="ja-JP" altLang="en-US" sz="1400" u="sng" dirty="0"/>
              <a:t>〇名称の選定理由</a:t>
            </a:r>
          </a:p>
          <a:p>
            <a:r>
              <a:rPr lang="ja-JP" altLang="en-US" sz="1400" dirty="0"/>
              <a:t>　・全国で初めて市民団体が出資し、市民とともに創っていく新会社にふさわしい名称であること。</a:t>
            </a:r>
          </a:p>
          <a:p>
            <a:r>
              <a:rPr lang="ja-JP" altLang="en-US" sz="1400" dirty="0"/>
              <a:t>   ・市民と協働でまちづくりを進めている生駒市の施策に合致した名称であること。</a:t>
            </a:r>
          </a:p>
          <a:p>
            <a:r>
              <a:rPr lang="ja-JP" altLang="en-US" sz="1400" dirty="0"/>
              <a:t>   ・他の法人等との区別がつくこと。</a:t>
            </a:r>
          </a:p>
          <a:p>
            <a:r>
              <a:rPr lang="ja-JP" altLang="en-US" sz="1400" dirty="0"/>
              <a:t>   ・多くの市民が親しみやすい名称として、アルファベット表記よりもひらがなを含む日本語表記の方が良いこと。</a:t>
            </a:r>
          </a:p>
          <a:p>
            <a:r>
              <a:rPr lang="ja-JP" altLang="en-US" sz="1400" dirty="0"/>
              <a:t>   ・次点であった「</a:t>
            </a:r>
            <a:r>
              <a:rPr lang="en-US" altLang="ja-JP" sz="1400" dirty="0" err="1"/>
              <a:t>Ikoma</a:t>
            </a:r>
            <a:r>
              <a:rPr lang="en-US" altLang="ja-JP" sz="1400" dirty="0"/>
              <a:t> Civic Power</a:t>
            </a:r>
            <a:r>
              <a:rPr lang="ja-JP" altLang="en-US" sz="1400" dirty="0"/>
              <a:t>」については、「いこま市民パワー株式会社」のアルファベット表記であることから</a:t>
            </a:r>
            <a:endParaRPr lang="en-US" altLang="ja-JP" sz="1400" dirty="0"/>
          </a:p>
          <a:p>
            <a:r>
              <a:rPr lang="en-US" altLang="ja-JP" sz="1400" dirty="0"/>
              <a:t>     </a:t>
            </a:r>
            <a:r>
              <a:rPr lang="ja-JP" altLang="en-US" sz="1400" dirty="0"/>
              <a:t>周知の際には併用していくこと。</a:t>
            </a:r>
          </a:p>
          <a:p>
            <a:endParaRPr lang="ja-JP" altLang="en-US" sz="1400" dirty="0"/>
          </a:p>
        </p:txBody>
      </p:sp>
      <p:sp>
        <p:nvSpPr>
          <p:cNvPr id="9" name="テキスト ボックス 8"/>
          <p:cNvSpPr txBox="1"/>
          <p:nvPr/>
        </p:nvSpPr>
        <p:spPr>
          <a:xfrm>
            <a:off x="5041900" y="206982"/>
            <a:ext cx="1676400" cy="276999"/>
          </a:xfrm>
          <a:prstGeom prst="rect">
            <a:avLst/>
          </a:prstGeom>
          <a:noFill/>
        </p:spPr>
        <p:txBody>
          <a:bodyPr wrap="square" rtlCol="0">
            <a:spAutoFit/>
          </a:bodyPr>
          <a:lstStyle/>
          <a:p>
            <a:r>
              <a:rPr kumimoji="1" lang="ja-JP" altLang="en-US" sz="1200" dirty="0"/>
              <a:t>平成</a:t>
            </a:r>
            <a:r>
              <a:rPr kumimoji="1" lang="en-US" altLang="ja-JP" sz="1200" dirty="0"/>
              <a:t>29</a:t>
            </a:r>
            <a:r>
              <a:rPr kumimoji="1" lang="ja-JP" altLang="en-US" sz="1200" dirty="0"/>
              <a:t>年</a:t>
            </a:r>
            <a:r>
              <a:rPr lang="en-US" altLang="ja-JP" sz="1200" dirty="0"/>
              <a:t>7</a:t>
            </a:r>
            <a:r>
              <a:rPr kumimoji="1" lang="ja-JP" altLang="en-US" sz="1200" dirty="0"/>
              <a:t>月</a:t>
            </a:r>
            <a:r>
              <a:rPr kumimoji="1" lang="en-US" altLang="ja-JP" sz="1200" dirty="0"/>
              <a:t>18</a:t>
            </a:r>
            <a:r>
              <a:rPr kumimoji="1" lang="ja-JP" altLang="en-US" sz="1200" dirty="0"/>
              <a:t>日</a:t>
            </a:r>
            <a:r>
              <a:rPr lang="ja-JP" altLang="en-US" sz="1200" dirty="0"/>
              <a:t>資料</a:t>
            </a:r>
            <a:endParaRPr kumimoji="1" lang="ja-JP" altLang="en-US" sz="1200" dirty="0"/>
          </a:p>
        </p:txBody>
      </p:sp>
      <p:sp>
        <p:nvSpPr>
          <p:cNvPr id="3" name="テキスト ボックス 2"/>
          <p:cNvSpPr txBox="1"/>
          <p:nvPr/>
        </p:nvSpPr>
        <p:spPr>
          <a:xfrm>
            <a:off x="88566" y="6048137"/>
            <a:ext cx="8657864" cy="461665"/>
          </a:xfrm>
          <a:prstGeom prst="rect">
            <a:avLst/>
          </a:prstGeom>
          <a:noFill/>
        </p:spPr>
        <p:txBody>
          <a:bodyPr wrap="square" rtlCol="0">
            <a:spAutoFit/>
          </a:bodyPr>
          <a:lstStyle/>
          <a:p>
            <a:r>
              <a:rPr kumimoji="1" lang="ja-JP" altLang="en-US" sz="2400" b="1" dirty="0"/>
              <a:t>☆本日（平成２９年７月１８日） </a:t>
            </a:r>
            <a:r>
              <a:rPr kumimoji="1" lang="ja-JP" altLang="en-US" sz="2400" b="1" u="sng" dirty="0"/>
              <a:t>いこま市民パワー株式会社</a:t>
            </a:r>
            <a:r>
              <a:rPr kumimoji="1" lang="ja-JP" altLang="en-US" sz="2400" b="1" dirty="0"/>
              <a:t> 設立！</a:t>
            </a:r>
          </a:p>
        </p:txBody>
      </p:sp>
    </p:spTree>
    <p:extLst>
      <p:ext uri="{BB962C8B-B14F-4D97-AF65-F5344CB8AC3E}">
        <p14:creationId xmlns:p14="http://schemas.microsoft.com/office/powerpoint/2010/main" val="124900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018941" y="2177953"/>
            <a:ext cx="5027334" cy="2827876"/>
          </a:xfrm>
          <a:prstGeom prst="rect">
            <a:avLst/>
          </a:prstGeom>
        </p:spPr>
      </p:pic>
      <p:cxnSp>
        <p:nvCxnSpPr>
          <p:cNvPr id="37" name="直線コネクタ 36"/>
          <p:cNvCxnSpPr/>
          <p:nvPr/>
        </p:nvCxnSpPr>
        <p:spPr>
          <a:xfrm>
            <a:off x="2" y="505545"/>
            <a:ext cx="9152965" cy="0"/>
          </a:xfrm>
          <a:prstGeom prst="line">
            <a:avLst/>
          </a:prstGeom>
          <a:ln w="31750">
            <a:gradFill>
              <a:gsLst>
                <a:gs pos="0">
                  <a:schemeClr val="accent6">
                    <a:lumMod val="40000"/>
                    <a:lumOff val="60000"/>
                  </a:schemeClr>
                </a:gs>
                <a:gs pos="23000">
                  <a:schemeClr val="accent6">
                    <a:lumMod val="40000"/>
                    <a:lumOff val="60000"/>
                  </a:schemeClr>
                </a:gs>
                <a:gs pos="47000">
                  <a:srgbClr val="92D050"/>
                </a:gs>
                <a:gs pos="100000">
                  <a:srgbClr val="00B050"/>
                </a:gs>
              </a:gsLst>
              <a:lin ang="10800000" scaled="0"/>
            </a:gra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247486" y="83871"/>
            <a:ext cx="4003264" cy="400110"/>
          </a:xfrm>
          <a:prstGeom prst="rect">
            <a:avLst/>
          </a:prstGeom>
          <a:noFill/>
        </p:spPr>
        <p:txBody>
          <a:bodyPr wrap="square" rtlCol="0">
            <a:spAutoFit/>
          </a:bodyPr>
          <a:lstStyle/>
          <a:p>
            <a:r>
              <a:rPr kumimoji="1" lang="ja-JP" altLang="en-US" sz="2000" b="1" dirty="0">
                <a:solidFill>
                  <a:srgbClr val="00B050"/>
                </a:solidFill>
              </a:rPr>
              <a:t>いこま市民パワー株式会社の概要</a:t>
            </a:r>
            <a:endParaRPr kumimoji="1" lang="ja-JP" altLang="en-US" sz="2000" dirty="0"/>
          </a:p>
        </p:txBody>
      </p:sp>
      <p:sp>
        <p:nvSpPr>
          <p:cNvPr id="13" name="テキスト ボックス 12"/>
          <p:cNvSpPr txBox="1"/>
          <p:nvPr/>
        </p:nvSpPr>
        <p:spPr>
          <a:xfrm>
            <a:off x="0" y="1495649"/>
            <a:ext cx="4069741" cy="523220"/>
          </a:xfrm>
          <a:prstGeom prst="rect">
            <a:avLst/>
          </a:prstGeom>
          <a:noFill/>
        </p:spPr>
        <p:txBody>
          <a:bodyPr wrap="square" rtlCol="0">
            <a:spAutoFit/>
          </a:bodyPr>
          <a:lstStyle/>
          <a:p>
            <a:r>
              <a:rPr lang="ja-JP" altLang="en-US" sz="1400" u="sng" dirty="0">
                <a:solidFill>
                  <a:prstClr val="black"/>
                </a:solidFill>
              </a:rPr>
              <a:t>〇“いこま市民パワー”が目指すもの</a:t>
            </a:r>
            <a:endParaRPr lang="en-US" altLang="ja-JP" sz="1400" u="sng" dirty="0">
              <a:solidFill>
                <a:prstClr val="black"/>
              </a:solidFill>
            </a:endParaRPr>
          </a:p>
          <a:p>
            <a:endParaRPr kumimoji="1" lang="ja-JP" altLang="en-US" sz="1400" dirty="0"/>
          </a:p>
        </p:txBody>
      </p:sp>
      <p:sp>
        <p:nvSpPr>
          <p:cNvPr id="17" name="テキスト ボックス 16"/>
          <p:cNvSpPr txBox="1"/>
          <p:nvPr/>
        </p:nvSpPr>
        <p:spPr>
          <a:xfrm>
            <a:off x="106693" y="1027115"/>
            <a:ext cx="8939582" cy="307777"/>
          </a:xfrm>
          <a:prstGeom prst="rect">
            <a:avLst/>
          </a:prstGeom>
          <a:noFill/>
        </p:spPr>
        <p:txBody>
          <a:bodyPr wrap="square" rtlCol="0">
            <a:spAutoFit/>
          </a:bodyPr>
          <a:lstStyle/>
          <a:p>
            <a:r>
              <a:rPr kumimoji="1" lang="ja-JP" altLang="en-US" sz="1400" dirty="0"/>
              <a:t>市域の再生可能エネルギーを最優先で調達し、公共施設、民間事業者、一般家庭に供給する電力小売り事業</a:t>
            </a:r>
            <a:endParaRPr kumimoji="1" lang="en-US" altLang="ja-JP" sz="1400" dirty="0"/>
          </a:p>
        </p:txBody>
      </p:sp>
      <p:sp>
        <p:nvSpPr>
          <p:cNvPr id="18" name="テキスト ボックス 17"/>
          <p:cNvSpPr txBox="1"/>
          <p:nvPr/>
        </p:nvSpPr>
        <p:spPr>
          <a:xfrm>
            <a:off x="0" y="666303"/>
            <a:ext cx="1360508" cy="307777"/>
          </a:xfrm>
          <a:prstGeom prst="rect">
            <a:avLst/>
          </a:prstGeom>
          <a:noFill/>
        </p:spPr>
        <p:txBody>
          <a:bodyPr wrap="square" rtlCol="0">
            <a:spAutoFit/>
          </a:bodyPr>
          <a:lstStyle/>
          <a:p>
            <a:r>
              <a:rPr lang="ja-JP" altLang="en-US" sz="1400" u="sng" dirty="0"/>
              <a:t>〇事業内容</a:t>
            </a:r>
            <a:endParaRPr lang="en-US" altLang="ja-JP" sz="1400" u="sng" dirty="0"/>
          </a:p>
        </p:txBody>
      </p:sp>
      <p:sp>
        <p:nvSpPr>
          <p:cNvPr id="19" name="テキスト ボックス 18"/>
          <p:cNvSpPr txBox="1"/>
          <p:nvPr/>
        </p:nvSpPr>
        <p:spPr>
          <a:xfrm>
            <a:off x="0" y="1856461"/>
            <a:ext cx="8939582" cy="400110"/>
          </a:xfrm>
          <a:prstGeom prst="rect">
            <a:avLst/>
          </a:prstGeom>
          <a:noFill/>
        </p:spPr>
        <p:txBody>
          <a:bodyPr wrap="square" rtlCol="0">
            <a:spAutoFit/>
          </a:bodyPr>
          <a:lstStyle/>
          <a:p>
            <a:r>
              <a:rPr lang="ja-JP" altLang="en-US" sz="1400" dirty="0"/>
              <a:t>　</a:t>
            </a:r>
            <a:r>
              <a:rPr lang="ja-JP" altLang="en-US" sz="2000" dirty="0">
                <a:solidFill>
                  <a:srgbClr val="FF0000"/>
                </a:solidFill>
              </a:rPr>
              <a:t>　～まちの魅力向上・課題解決に、エネルギーを切り口に取組む～</a:t>
            </a:r>
            <a:endParaRPr lang="en-US" altLang="ja-JP" sz="2000" dirty="0">
              <a:solidFill>
                <a:srgbClr val="FF0000"/>
              </a:solidFill>
            </a:endParaRPr>
          </a:p>
        </p:txBody>
      </p:sp>
      <p:sp>
        <p:nvSpPr>
          <p:cNvPr id="26" name="テキスト ボックス 25"/>
          <p:cNvSpPr txBox="1"/>
          <p:nvPr/>
        </p:nvSpPr>
        <p:spPr>
          <a:xfrm>
            <a:off x="0" y="4731581"/>
            <a:ext cx="5576477" cy="400110"/>
          </a:xfrm>
          <a:prstGeom prst="rect">
            <a:avLst/>
          </a:prstGeom>
          <a:solidFill>
            <a:srgbClr val="FFFFFF"/>
          </a:solidFill>
          <a:ln>
            <a:noFill/>
          </a:ln>
        </p:spPr>
        <p:txBody>
          <a:bodyPr wrap="square" rtlCol="0">
            <a:spAutoFit/>
          </a:bodyPr>
          <a:lstStyle/>
          <a:p>
            <a:r>
              <a:rPr kumimoji="1" lang="ja-JP" altLang="en-US" sz="2000" b="1" dirty="0">
                <a:latin typeface="+mn-ea"/>
              </a:rPr>
              <a:t>☆全国初！市民団体が出資する地域</a:t>
            </a:r>
            <a:r>
              <a:rPr lang="ja-JP" altLang="en-US" sz="2000" b="1" dirty="0">
                <a:latin typeface="+mn-ea"/>
              </a:rPr>
              <a:t>新電力</a:t>
            </a:r>
            <a:r>
              <a:rPr kumimoji="1" lang="ja-JP" altLang="en-US" sz="2000" b="1" dirty="0">
                <a:latin typeface="+mn-ea"/>
              </a:rPr>
              <a:t>会社</a:t>
            </a:r>
          </a:p>
        </p:txBody>
      </p:sp>
      <p:sp>
        <p:nvSpPr>
          <p:cNvPr id="27" name="テキスト ボックス 26"/>
          <p:cNvSpPr txBox="1"/>
          <p:nvPr/>
        </p:nvSpPr>
        <p:spPr>
          <a:xfrm>
            <a:off x="2613555" y="6309603"/>
            <a:ext cx="2912371" cy="307777"/>
          </a:xfrm>
          <a:prstGeom prst="rect">
            <a:avLst/>
          </a:prstGeom>
          <a:noFill/>
        </p:spPr>
        <p:txBody>
          <a:bodyPr wrap="square" rtlCol="0">
            <a:spAutoFit/>
          </a:bodyPr>
          <a:lstStyle/>
          <a:p>
            <a:r>
              <a:rPr kumimoji="1" lang="ja-JP" altLang="en-US" sz="1400" dirty="0"/>
              <a:t>（一社）市民エネルギー</a:t>
            </a:r>
            <a:r>
              <a:rPr lang="ja-JP" altLang="en-US" sz="1400" dirty="0"/>
              <a:t>生駒</a:t>
            </a:r>
            <a:endParaRPr kumimoji="1" lang="en-US" altLang="ja-JP" sz="1400" dirty="0"/>
          </a:p>
        </p:txBody>
      </p:sp>
      <p:sp>
        <p:nvSpPr>
          <p:cNvPr id="14" name="テキスト ボックス 13"/>
          <p:cNvSpPr txBox="1"/>
          <p:nvPr/>
        </p:nvSpPr>
        <p:spPr>
          <a:xfrm>
            <a:off x="295483" y="2449544"/>
            <a:ext cx="3535738" cy="1600438"/>
          </a:xfrm>
          <a:prstGeom prst="rect">
            <a:avLst/>
          </a:prstGeom>
          <a:noFill/>
        </p:spPr>
        <p:txBody>
          <a:bodyPr wrap="square" rtlCol="0">
            <a:spAutoFit/>
          </a:bodyPr>
          <a:lstStyle/>
          <a:p>
            <a:r>
              <a:rPr kumimoji="1" lang="ja-JP" altLang="en-US" sz="1400" dirty="0"/>
              <a:t>・収益は、株主に配当せず、市民サービスや</a:t>
            </a:r>
            <a:endParaRPr kumimoji="1" lang="en-US" altLang="ja-JP" sz="1400" dirty="0"/>
          </a:p>
          <a:p>
            <a:r>
              <a:rPr lang="ja-JP" altLang="en-US" sz="1400" dirty="0"/>
              <a:t>　</a:t>
            </a:r>
            <a:r>
              <a:rPr kumimoji="1" lang="ja-JP" altLang="en-US" sz="1400" dirty="0"/>
              <a:t>まちの活性化のために活用します</a:t>
            </a:r>
            <a:r>
              <a:rPr lang="ja-JP" altLang="en-US" sz="1400" dirty="0"/>
              <a:t>。</a:t>
            </a:r>
            <a:endParaRPr lang="en-US" altLang="ja-JP" sz="1400" dirty="0"/>
          </a:p>
          <a:p>
            <a:r>
              <a:rPr lang="ja-JP" altLang="en-US" sz="1400" dirty="0"/>
              <a:t>・新たな再生可能エネルギー電源の獲得、</a:t>
            </a:r>
            <a:endParaRPr lang="en-US" altLang="ja-JP" sz="1400" dirty="0"/>
          </a:p>
          <a:p>
            <a:r>
              <a:rPr lang="ja-JP" altLang="en-US" sz="1400" dirty="0"/>
              <a:t>　エネルギーの地産地消を進めます。  　</a:t>
            </a:r>
            <a:endParaRPr lang="en-US" altLang="ja-JP" sz="1400" dirty="0"/>
          </a:p>
          <a:p>
            <a:r>
              <a:rPr kumimoji="1" lang="ja-JP" altLang="en-US" sz="1400" dirty="0"/>
              <a:t>・</a:t>
            </a:r>
            <a:r>
              <a:rPr lang="ja-JP" altLang="en-US" sz="1400" dirty="0"/>
              <a:t>市民の皆さんと一緒に考え、創っていく</a:t>
            </a:r>
            <a:endParaRPr lang="en-US" altLang="ja-JP" sz="1400" dirty="0"/>
          </a:p>
          <a:p>
            <a:r>
              <a:rPr lang="ja-JP" altLang="en-US" sz="1400" dirty="0"/>
              <a:t>　「市民による市民のための電力会社」を</a:t>
            </a:r>
            <a:endParaRPr lang="en-US" altLang="ja-JP" sz="1400" dirty="0"/>
          </a:p>
          <a:p>
            <a:r>
              <a:rPr lang="ja-JP" altLang="en-US" sz="1400" dirty="0"/>
              <a:t>　目指します。</a:t>
            </a:r>
            <a:endParaRPr lang="en-US" altLang="ja-JP" sz="1400" dirty="0"/>
          </a:p>
        </p:txBody>
      </p:sp>
      <p:pic>
        <p:nvPicPr>
          <p:cNvPr id="25" name="Picture 5" descr="DSC_638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865" t="8368"/>
          <a:stretch/>
        </p:blipFill>
        <p:spPr bwMode="auto">
          <a:xfrm>
            <a:off x="4988180" y="5077580"/>
            <a:ext cx="2227614" cy="15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ボックス 14"/>
          <p:cNvSpPr txBox="1"/>
          <p:nvPr/>
        </p:nvSpPr>
        <p:spPr>
          <a:xfrm>
            <a:off x="474585" y="5176452"/>
            <a:ext cx="4482221" cy="954107"/>
          </a:xfrm>
          <a:prstGeom prst="rect">
            <a:avLst/>
          </a:prstGeom>
          <a:solidFill>
            <a:srgbClr val="FFFFFF"/>
          </a:solidFill>
          <a:ln>
            <a:noFill/>
          </a:ln>
        </p:spPr>
        <p:txBody>
          <a:bodyPr wrap="square" rtlCol="0">
            <a:spAutoFit/>
          </a:bodyPr>
          <a:lstStyle/>
          <a:p>
            <a:r>
              <a:rPr kumimoji="1" lang="ja-JP" altLang="en-US" sz="2800" b="1" dirty="0">
                <a:solidFill>
                  <a:srgbClr val="FF0000"/>
                </a:solidFill>
                <a:latin typeface="+mn-ea"/>
              </a:rPr>
              <a:t>市民参加や協創を徹底した</a:t>
            </a:r>
            <a:endParaRPr kumimoji="1" lang="en-US" altLang="ja-JP" sz="2800" b="1" dirty="0">
              <a:solidFill>
                <a:srgbClr val="FF0000"/>
              </a:solidFill>
              <a:latin typeface="+mn-ea"/>
            </a:endParaRPr>
          </a:p>
          <a:p>
            <a:r>
              <a:rPr kumimoji="1" lang="ja-JP" altLang="en-US" sz="2800" b="1" dirty="0">
                <a:solidFill>
                  <a:srgbClr val="FF0000"/>
                </a:solidFill>
                <a:latin typeface="+mn-ea"/>
              </a:rPr>
              <a:t>初めての地域新電力</a:t>
            </a:r>
          </a:p>
        </p:txBody>
      </p:sp>
    </p:spTree>
    <p:extLst>
      <p:ext uri="{BB962C8B-B14F-4D97-AF65-F5344CB8AC3E}">
        <p14:creationId xmlns:p14="http://schemas.microsoft.com/office/powerpoint/2010/main" val="394768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2" y="505545"/>
            <a:ext cx="9152965" cy="0"/>
          </a:xfrm>
          <a:prstGeom prst="line">
            <a:avLst/>
          </a:prstGeom>
          <a:ln w="31750">
            <a:gradFill>
              <a:gsLst>
                <a:gs pos="0">
                  <a:schemeClr val="accent6">
                    <a:lumMod val="40000"/>
                    <a:lumOff val="60000"/>
                  </a:schemeClr>
                </a:gs>
                <a:gs pos="23000">
                  <a:schemeClr val="accent6">
                    <a:lumMod val="40000"/>
                    <a:lumOff val="60000"/>
                  </a:schemeClr>
                </a:gs>
                <a:gs pos="47000">
                  <a:srgbClr val="92D050"/>
                </a:gs>
                <a:gs pos="100000">
                  <a:srgbClr val="00B050"/>
                </a:gs>
              </a:gsLst>
              <a:lin ang="10800000" scaled="0"/>
            </a:gra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261257" y="58063"/>
            <a:ext cx="4868883" cy="400110"/>
          </a:xfrm>
          <a:prstGeom prst="rect">
            <a:avLst/>
          </a:prstGeom>
          <a:noFill/>
        </p:spPr>
        <p:txBody>
          <a:bodyPr wrap="square" rtlCol="0">
            <a:spAutoFit/>
          </a:bodyPr>
          <a:lstStyle/>
          <a:p>
            <a:r>
              <a:rPr kumimoji="1" lang="ja-JP" altLang="en-US" sz="2000" b="1" dirty="0">
                <a:solidFill>
                  <a:srgbClr val="00B050"/>
                </a:solidFill>
              </a:rPr>
              <a:t>いこま市民パワー株式会社の</a:t>
            </a:r>
            <a:r>
              <a:rPr lang="ja-JP" altLang="en-US" sz="2000" b="1" dirty="0">
                <a:solidFill>
                  <a:srgbClr val="00B050"/>
                </a:solidFill>
              </a:rPr>
              <a:t>概要</a:t>
            </a:r>
            <a:endParaRPr kumimoji="1" lang="ja-JP" altLang="en-US" sz="2000" dirty="0"/>
          </a:p>
        </p:txBody>
      </p:sp>
      <p:sp>
        <p:nvSpPr>
          <p:cNvPr id="50" name="テキスト ボックス 49"/>
          <p:cNvSpPr txBox="1"/>
          <p:nvPr/>
        </p:nvSpPr>
        <p:spPr>
          <a:xfrm>
            <a:off x="0" y="3090581"/>
            <a:ext cx="8549302" cy="415498"/>
          </a:xfrm>
          <a:prstGeom prst="rect">
            <a:avLst/>
          </a:prstGeom>
          <a:noFill/>
        </p:spPr>
        <p:txBody>
          <a:bodyPr wrap="square" rtlCol="0">
            <a:spAutoFit/>
          </a:bodyPr>
          <a:lstStyle/>
          <a:p>
            <a:pPr lvl="0">
              <a:lnSpc>
                <a:spcPct val="150000"/>
              </a:lnSpc>
            </a:pPr>
            <a:r>
              <a:rPr lang="ja-JP" altLang="en-US" sz="1200" u="sng" dirty="0"/>
              <a:t> </a:t>
            </a:r>
            <a:r>
              <a:rPr lang="ja-JP" altLang="en-US" sz="1400" u="sng" dirty="0">
                <a:latin typeface="+mn-ea"/>
              </a:rPr>
              <a:t>〇役員</a:t>
            </a:r>
            <a:endParaRPr lang="en-US" altLang="ja-JP" sz="1400" u="sng" dirty="0">
              <a:latin typeface="+mn-ea"/>
            </a:endParaRPr>
          </a:p>
        </p:txBody>
      </p:sp>
      <p:sp>
        <p:nvSpPr>
          <p:cNvPr id="13" name="テキスト ボックス 12"/>
          <p:cNvSpPr txBox="1"/>
          <p:nvPr/>
        </p:nvSpPr>
        <p:spPr>
          <a:xfrm>
            <a:off x="0" y="660824"/>
            <a:ext cx="3441700" cy="307777"/>
          </a:xfrm>
          <a:prstGeom prst="rect">
            <a:avLst/>
          </a:prstGeom>
          <a:noFill/>
        </p:spPr>
        <p:txBody>
          <a:bodyPr wrap="square" rtlCol="0">
            <a:spAutoFit/>
          </a:bodyPr>
          <a:lstStyle/>
          <a:p>
            <a:r>
              <a:rPr lang="ja-JP" altLang="en-US" sz="1400" u="sng" dirty="0">
                <a:latin typeface="+mn-ea"/>
              </a:rPr>
              <a:t>〇出資者・出資額</a:t>
            </a:r>
            <a:endParaRPr lang="en-US" altLang="ja-JP" sz="1400" u="sng"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887094637"/>
              </p:ext>
            </p:extLst>
          </p:nvPr>
        </p:nvGraphicFramePr>
        <p:xfrm>
          <a:off x="146526" y="1031002"/>
          <a:ext cx="8859916" cy="2021925"/>
        </p:xfrm>
        <a:graphic>
          <a:graphicData uri="http://schemas.openxmlformats.org/drawingml/2006/table">
            <a:tbl>
              <a:tblPr/>
              <a:tblGrid>
                <a:gridCol w="2068243">
                  <a:extLst>
                    <a:ext uri="{9D8B030D-6E8A-4147-A177-3AD203B41FA5}">
                      <a16:colId xmlns:a16="http://schemas.microsoft.com/office/drawing/2014/main" val="20000"/>
                    </a:ext>
                  </a:extLst>
                </a:gridCol>
                <a:gridCol w="1311154">
                  <a:extLst>
                    <a:ext uri="{9D8B030D-6E8A-4147-A177-3AD203B41FA5}">
                      <a16:colId xmlns:a16="http://schemas.microsoft.com/office/drawing/2014/main" val="20001"/>
                    </a:ext>
                  </a:extLst>
                </a:gridCol>
                <a:gridCol w="5480519">
                  <a:extLst>
                    <a:ext uri="{9D8B030D-6E8A-4147-A177-3AD203B41FA5}">
                      <a16:colId xmlns:a16="http://schemas.microsoft.com/office/drawing/2014/main" val="20002"/>
                    </a:ext>
                  </a:extLst>
                </a:gridCol>
              </a:tblGrid>
              <a:tr h="263130">
                <a:tc>
                  <a:txBody>
                    <a:bodyPr/>
                    <a:lstStyle/>
                    <a:p>
                      <a:pPr algn="ctr"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出資者</a:t>
                      </a:r>
                      <a:endParaRPr lang="zh-CN"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金額</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300" b="0" i="0" u="none" strike="noStrike">
                          <a:solidFill>
                            <a:srgbClr val="000000"/>
                          </a:solidFill>
                          <a:effectLst/>
                          <a:latin typeface="ＭＳ Ｐゴシック" panose="020B0600070205080204" pitchFamily="50" charset="-128"/>
                          <a:ea typeface="ＭＳ Ｐゴシック" panose="020B0600070205080204" pitchFamily="50" charset="-128"/>
                        </a:rPr>
                        <a:t>主な役割</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0720">
                <a:tc>
                  <a:txBody>
                    <a:bodyPr/>
                    <a:lstStyle/>
                    <a:p>
                      <a:pPr algn="l"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生駒市　　</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765</a:t>
                      </a:r>
                      <a:r>
                        <a:rPr lang="ja-JP" altLang="en-US" sz="1300" b="0" i="0" u="none" strike="noStrike">
                          <a:solidFill>
                            <a:srgbClr val="000000"/>
                          </a:solidFill>
                          <a:effectLst/>
                          <a:latin typeface="ＭＳ Ｐゴシック" panose="020B0600070205080204" pitchFamily="50" charset="-128"/>
                          <a:ea typeface="ＭＳ Ｐゴシック" panose="020B0600070205080204" pitchFamily="50" charset="-128"/>
                        </a:rPr>
                        <a:t>万円</a:t>
                      </a: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a:solidFill>
                            <a:srgbClr val="000000"/>
                          </a:solidFill>
                          <a:effectLst/>
                          <a:latin typeface="ＭＳ Ｐゴシック" panose="020B0600070205080204" pitchFamily="50" charset="-128"/>
                          <a:ea typeface="ＭＳ Ｐゴシック" panose="020B0600070205080204" pitchFamily="50" charset="-128"/>
                        </a:rPr>
                        <a:t>公共施設の電力調達等事業運営全般への協力。</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3130">
                <a:tc>
                  <a:txBody>
                    <a:bodyPr/>
                    <a:lstStyle/>
                    <a:p>
                      <a:pPr algn="l"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大阪ガス（株）</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510</a:t>
                      </a: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万円</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(34%)</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プロポーザルで選定。需給管理、電力のバックアップ、運営協力。</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3130">
                <a:tc>
                  <a:txBody>
                    <a:bodyPr/>
                    <a:lstStyle/>
                    <a:p>
                      <a:pPr algn="l" fontAlgn="ctr"/>
                      <a:r>
                        <a:rPr lang="zh-TW"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生駒商工会議所</a:t>
                      </a:r>
                      <a:endParaRPr lang="en-US" altLang="zh-TW"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90</a:t>
                      </a: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万円</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a:solidFill>
                            <a:srgbClr val="000000"/>
                          </a:solidFill>
                          <a:effectLst/>
                          <a:latin typeface="ＭＳ Ｐゴシック" panose="020B0600070205080204" pitchFamily="50" charset="-128"/>
                          <a:ea typeface="ＭＳ Ｐゴシック" panose="020B0600070205080204" pitchFamily="50" charset="-128"/>
                        </a:rPr>
                        <a:t>地域に縁のある企業の意見を反映し、地域経済活性化を実現。</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3130">
                <a:tc>
                  <a:txBody>
                    <a:bodyPr/>
                    <a:lstStyle/>
                    <a:p>
                      <a:pPr algn="l" fontAlgn="ctr"/>
                      <a:r>
                        <a:rPr lang="en-US" altLang="zh-TW" sz="13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株</a:t>
                      </a:r>
                      <a:r>
                        <a:rPr lang="en-US" altLang="zh-TW" sz="13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南都銀行</a:t>
                      </a:r>
                      <a:endParaRPr lang="en-US" altLang="zh-TW" sz="13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75</a:t>
                      </a: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万円</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地域経済の専門的知見を活かし、財政面での運営支援。</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3130">
                <a:tc>
                  <a:txBody>
                    <a:bodyPr/>
                    <a:lstStyle/>
                    <a:p>
                      <a:pPr algn="l"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一社</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市民エネルギー生駒</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60</a:t>
                      </a:r>
                      <a:r>
                        <a:rPr lang="ja-JP" altLang="en-US" sz="1300" b="0" i="0" u="none" strike="noStrike">
                          <a:solidFill>
                            <a:srgbClr val="000000"/>
                          </a:solidFill>
                          <a:effectLst/>
                          <a:latin typeface="ＭＳ Ｐゴシック" panose="020B0600070205080204" pitchFamily="50" charset="-128"/>
                          <a:ea typeface="ＭＳ Ｐゴシック" panose="020B0600070205080204" pitchFamily="50" charset="-128"/>
                        </a:rPr>
                        <a:t>万円</a:t>
                      </a: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太陽光発電からの電力供給、新規電源の開発、市民ネットワークを活用した事業支援</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3130">
                <a:tc>
                  <a:txBody>
                    <a:bodyPr/>
                    <a:lstStyle/>
                    <a:p>
                      <a:pPr algn="ctr" fontAlgn="ctr"/>
                      <a:r>
                        <a:rPr lang="zh-TW" altLang="en-US" sz="1300" b="0" i="0" u="none" strike="noStrike">
                          <a:solidFill>
                            <a:srgbClr val="000000"/>
                          </a:solidFill>
                          <a:effectLst/>
                          <a:latin typeface="ＭＳ Ｐゴシック" panose="020B0600070205080204" pitchFamily="50" charset="-128"/>
                          <a:ea typeface="ＭＳ Ｐゴシック" panose="020B0600070205080204" pitchFamily="50" charset="-128"/>
                        </a:rPr>
                        <a:t>　合　　　計</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1,500</a:t>
                      </a:r>
                      <a:r>
                        <a:rPr lang="ja-JP" altLang="en-US" sz="1300" b="0" i="0" u="none" strike="noStrike">
                          <a:solidFill>
                            <a:srgbClr val="000000"/>
                          </a:solidFill>
                          <a:effectLst/>
                          <a:latin typeface="ＭＳ Ｐゴシック" panose="020B0600070205080204" pitchFamily="50" charset="-128"/>
                          <a:ea typeface="ＭＳ Ｐゴシック" panose="020B0600070205080204" pitchFamily="50" charset="-128"/>
                        </a:rPr>
                        <a:t>万円</a:t>
                      </a: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315" marR="9315" marT="9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261257" y="3559913"/>
            <a:ext cx="8745185" cy="1169551"/>
          </a:xfrm>
          <a:prstGeom prst="rect">
            <a:avLst/>
          </a:prstGeom>
          <a:noFill/>
        </p:spPr>
        <p:txBody>
          <a:bodyPr wrap="square" rtlCol="0">
            <a:spAutoFit/>
          </a:bodyPr>
          <a:lstStyle/>
          <a:p>
            <a:r>
              <a:rPr lang="ja-JP" altLang="en-US" sz="1400" dirty="0"/>
              <a:t>代表取締役　小紫 雅史　（生駒市長）</a:t>
            </a:r>
          </a:p>
          <a:p>
            <a:r>
              <a:rPr lang="ja-JP" altLang="en-US" sz="1400" dirty="0"/>
              <a:t>　　　取締役　大黒 賢宏　（大阪ガス株式会社　エネルギー事業部　都市エネルギー第２営業部長）</a:t>
            </a:r>
          </a:p>
          <a:p>
            <a:r>
              <a:rPr lang="ja-JP" altLang="en-US" sz="1400" dirty="0"/>
              <a:t>　　　取締役　大原　暁　　（生駒商工会議所　専務理事）</a:t>
            </a:r>
          </a:p>
          <a:p>
            <a:r>
              <a:rPr lang="ja-JP" altLang="en-US" sz="1400" dirty="0"/>
              <a:t>　　　取締役　楠 正志　　 （一般社団法人市民エネルギー生駒　代表理事）</a:t>
            </a:r>
          </a:p>
          <a:p>
            <a:r>
              <a:rPr lang="ja-JP" altLang="en-US" sz="1400" dirty="0"/>
              <a:t>　　　監査役　竹本 和靖　（株式会社南都銀行　生駒支店長）</a:t>
            </a:r>
          </a:p>
        </p:txBody>
      </p:sp>
      <p:sp>
        <p:nvSpPr>
          <p:cNvPr id="11" name="テキスト ボックス 10"/>
          <p:cNvSpPr txBox="1"/>
          <p:nvPr/>
        </p:nvSpPr>
        <p:spPr>
          <a:xfrm>
            <a:off x="0" y="4783298"/>
            <a:ext cx="8549302" cy="373500"/>
          </a:xfrm>
          <a:prstGeom prst="rect">
            <a:avLst/>
          </a:prstGeom>
          <a:noFill/>
        </p:spPr>
        <p:txBody>
          <a:bodyPr wrap="square" rtlCol="0">
            <a:spAutoFit/>
          </a:bodyPr>
          <a:lstStyle/>
          <a:p>
            <a:pPr lvl="0">
              <a:lnSpc>
                <a:spcPct val="150000"/>
              </a:lnSpc>
            </a:pPr>
            <a:r>
              <a:rPr lang="ja-JP" altLang="en-US" sz="1200" u="sng" dirty="0"/>
              <a:t> </a:t>
            </a:r>
            <a:r>
              <a:rPr lang="ja-JP" altLang="en-US" sz="1400" u="sng" dirty="0">
                <a:latin typeface="+mn-ea"/>
              </a:rPr>
              <a:t>〇所在地（事務所）</a:t>
            </a:r>
            <a:endParaRPr lang="en-US" altLang="ja-JP" sz="1400" u="sng" dirty="0">
              <a:latin typeface="+mn-ea"/>
            </a:endParaRPr>
          </a:p>
        </p:txBody>
      </p:sp>
      <p:sp>
        <p:nvSpPr>
          <p:cNvPr id="12" name="テキスト ボックス 11"/>
          <p:cNvSpPr txBox="1"/>
          <p:nvPr/>
        </p:nvSpPr>
        <p:spPr>
          <a:xfrm>
            <a:off x="146526" y="5174907"/>
            <a:ext cx="8746435" cy="523220"/>
          </a:xfrm>
          <a:prstGeom prst="rect">
            <a:avLst/>
          </a:prstGeom>
          <a:noFill/>
        </p:spPr>
        <p:txBody>
          <a:bodyPr wrap="square" rtlCol="0">
            <a:spAutoFit/>
          </a:bodyPr>
          <a:lstStyle/>
          <a:p>
            <a:r>
              <a:rPr lang="ja-JP" altLang="en-US" sz="1400" dirty="0"/>
              <a:t>　生駒市テレワーク＆インキュベーションセンター　</a:t>
            </a:r>
            <a:r>
              <a:rPr lang="en-US" altLang="ja-JP" sz="1400" dirty="0"/>
              <a:t>IKOMA-DO</a:t>
            </a:r>
            <a:r>
              <a:rPr lang="ja-JP" altLang="en-US" sz="1400" dirty="0"/>
              <a:t>（イコマド）内　（１１月開設予定）　</a:t>
            </a:r>
            <a:endParaRPr lang="en-US" altLang="ja-JP" sz="1400" dirty="0"/>
          </a:p>
          <a:p>
            <a:endParaRPr lang="ja-JP" altLang="en-US" sz="1400" dirty="0"/>
          </a:p>
        </p:txBody>
      </p:sp>
    </p:spTree>
    <p:extLst>
      <p:ext uri="{BB962C8B-B14F-4D97-AF65-F5344CB8AC3E}">
        <p14:creationId xmlns:p14="http://schemas.microsoft.com/office/powerpoint/2010/main" val="2120057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2" y="505545"/>
            <a:ext cx="9152965" cy="0"/>
          </a:xfrm>
          <a:prstGeom prst="line">
            <a:avLst/>
          </a:prstGeom>
          <a:ln w="31750">
            <a:gradFill>
              <a:gsLst>
                <a:gs pos="0">
                  <a:schemeClr val="accent6">
                    <a:lumMod val="40000"/>
                    <a:lumOff val="60000"/>
                  </a:schemeClr>
                </a:gs>
                <a:gs pos="23000">
                  <a:schemeClr val="accent6">
                    <a:lumMod val="40000"/>
                    <a:lumOff val="60000"/>
                  </a:schemeClr>
                </a:gs>
                <a:gs pos="47000">
                  <a:srgbClr val="92D050"/>
                </a:gs>
                <a:gs pos="100000">
                  <a:srgbClr val="00B050"/>
                </a:gs>
              </a:gsLst>
              <a:lin ang="10800000" scaled="0"/>
            </a:gra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247486" y="83871"/>
            <a:ext cx="4003264" cy="400110"/>
          </a:xfrm>
          <a:prstGeom prst="rect">
            <a:avLst/>
          </a:prstGeom>
          <a:noFill/>
        </p:spPr>
        <p:txBody>
          <a:bodyPr wrap="square" rtlCol="0">
            <a:spAutoFit/>
          </a:bodyPr>
          <a:lstStyle/>
          <a:p>
            <a:r>
              <a:rPr kumimoji="1" lang="ja-JP" altLang="en-US" sz="2000" b="1" dirty="0">
                <a:solidFill>
                  <a:srgbClr val="00B050"/>
                </a:solidFill>
              </a:rPr>
              <a:t>いこま市民パワー株式会社の概要</a:t>
            </a:r>
            <a:endParaRPr kumimoji="1" lang="ja-JP" altLang="en-US" sz="2000" dirty="0"/>
          </a:p>
        </p:txBody>
      </p:sp>
      <p:sp>
        <p:nvSpPr>
          <p:cNvPr id="9" name="テキスト ボックス 8"/>
          <p:cNvSpPr txBox="1"/>
          <p:nvPr/>
        </p:nvSpPr>
        <p:spPr>
          <a:xfrm>
            <a:off x="2341893" y="2353090"/>
            <a:ext cx="4469182" cy="276999"/>
          </a:xfrm>
          <a:prstGeom prst="rect">
            <a:avLst/>
          </a:prstGeom>
          <a:noFill/>
        </p:spPr>
        <p:txBody>
          <a:bodyPr wrap="square" rtlCol="0">
            <a:spAutoFit/>
          </a:bodyPr>
          <a:lstStyle/>
          <a:p>
            <a:r>
              <a:rPr lang="ja-JP" altLang="en-US" sz="1200" dirty="0">
                <a:solidFill>
                  <a:prstClr val="black"/>
                </a:solidFill>
              </a:rPr>
              <a:t>（</a:t>
            </a:r>
            <a:r>
              <a:rPr lang="en-US" altLang="ja-JP" sz="1200" dirty="0">
                <a:solidFill>
                  <a:prstClr val="black"/>
                </a:solidFill>
              </a:rPr>
              <a:t>※</a:t>
            </a:r>
            <a:r>
              <a:rPr lang="ja-JP" altLang="en-US" sz="1200" dirty="0">
                <a:solidFill>
                  <a:prstClr val="black"/>
                </a:solidFill>
              </a:rPr>
              <a:t>現時点の見込。計画の精査により変更となる場合があります。）</a:t>
            </a:r>
            <a:endParaRPr kumimoji="1" lang="ja-JP" altLang="en-US" sz="1200" dirty="0"/>
          </a:p>
        </p:txBody>
      </p:sp>
      <p:sp>
        <p:nvSpPr>
          <p:cNvPr id="13" name="テキスト ボックス 12"/>
          <p:cNvSpPr txBox="1"/>
          <p:nvPr/>
        </p:nvSpPr>
        <p:spPr>
          <a:xfrm>
            <a:off x="0" y="2322312"/>
            <a:ext cx="2326419" cy="307777"/>
          </a:xfrm>
          <a:prstGeom prst="rect">
            <a:avLst/>
          </a:prstGeom>
          <a:noFill/>
        </p:spPr>
        <p:txBody>
          <a:bodyPr wrap="square" rtlCol="0">
            <a:spAutoFit/>
          </a:bodyPr>
          <a:lstStyle/>
          <a:p>
            <a:r>
              <a:rPr lang="ja-JP" altLang="en-US" sz="1400" u="sng" dirty="0">
                <a:solidFill>
                  <a:prstClr val="black"/>
                </a:solidFill>
              </a:rPr>
              <a:t>〇電力供給先・事業計画</a:t>
            </a:r>
            <a:endParaRPr kumimoji="1" lang="ja-JP" altLang="en-US" sz="1400" dirty="0"/>
          </a:p>
        </p:txBody>
      </p:sp>
      <p:sp>
        <p:nvSpPr>
          <p:cNvPr id="15" name="テキスト ボックス 14"/>
          <p:cNvSpPr txBox="1"/>
          <p:nvPr/>
        </p:nvSpPr>
        <p:spPr>
          <a:xfrm>
            <a:off x="16122" y="557192"/>
            <a:ext cx="1934986" cy="307777"/>
          </a:xfrm>
          <a:prstGeom prst="rect">
            <a:avLst/>
          </a:prstGeom>
          <a:noFill/>
        </p:spPr>
        <p:txBody>
          <a:bodyPr wrap="square" rtlCol="0">
            <a:spAutoFit/>
          </a:bodyPr>
          <a:lstStyle/>
          <a:p>
            <a:r>
              <a:rPr kumimoji="1" lang="ja-JP" altLang="en-US" sz="1400" u="sng" dirty="0"/>
              <a:t>〇</a:t>
            </a:r>
            <a:r>
              <a:rPr lang="ja-JP" altLang="en-US" sz="1400" u="sng" dirty="0"/>
              <a:t>電力調達先</a:t>
            </a:r>
            <a:endParaRPr kumimoji="1" lang="en-US" altLang="ja-JP" sz="1400" u="sng" dirty="0"/>
          </a:p>
        </p:txBody>
      </p:sp>
      <p:graphicFrame>
        <p:nvGraphicFramePr>
          <p:cNvPr id="22" name="表 21"/>
          <p:cNvGraphicFramePr>
            <a:graphicFrameLocks noGrp="1"/>
          </p:cNvGraphicFramePr>
          <p:nvPr>
            <p:extLst>
              <p:ext uri="{D42A27DB-BD31-4B8C-83A1-F6EECF244321}">
                <p14:modId xmlns:p14="http://schemas.microsoft.com/office/powerpoint/2010/main" val="4219728519"/>
              </p:ext>
            </p:extLst>
          </p:nvPr>
        </p:nvGraphicFramePr>
        <p:xfrm>
          <a:off x="239545" y="958749"/>
          <a:ext cx="7515493" cy="1219200"/>
        </p:xfrm>
        <a:graphic>
          <a:graphicData uri="http://schemas.openxmlformats.org/drawingml/2006/table">
            <a:tbl>
              <a:tblPr firstRow="1" bandRow="1">
                <a:tableStyleId>{5C22544A-7EE6-4342-B048-85BDC9FD1C3A}</a:tableStyleId>
              </a:tblPr>
              <a:tblGrid>
                <a:gridCol w="1684646">
                  <a:extLst>
                    <a:ext uri="{9D8B030D-6E8A-4147-A177-3AD203B41FA5}">
                      <a16:colId xmlns:a16="http://schemas.microsoft.com/office/drawing/2014/main" val="20000"/>
                    </a:ext>
                  </a:extLst>
                </a:gridCol>
                <a:gridCol w="2427890">
                  <a:extLst>
                    <a:ext uri="{9D8B030D-6E8A-4147-A177-3AD203B41FA5}">
                      <a16:colId xmlns:a16="http://schemas.microsoft.com/office/drawing/2014/main" val="20001"/>
                    </a:ext>
                  </a:extLst>
                </a:gridCol>
                <a:gridCol w="1076446">
                  <a:extLst>
                    <a:ext uri="{9D8B030D-6E8A-4147-A177-3AD203B41FA5}">
                      <a16:colId xmlns:a16="http://schemas.microsoft.com/office/drawing/2014/main" val="20002"/>
                    </a:ext>
                  </a:extLst>
                </a:gridCol>
                <a:gridCol w="2326511">
                  <a:extLst>
                    <a:ext uri="{9D8B030D-6E8A-4147-A177-3AD203B41FA5}">
                      <a16:colId xmlns:a16="http://schemas.microsoft.com/office/drawing/2014/main" val="20003"/>
                    </a:ext>
                  </a:extLst>
                </a:gridCol>
              </a:tblGrid>
              <a:tr h="189753">
                <a:tc rowSpan="2">
                  <a:txBody>
                    <a:bodyPr/>
                    <a:lstStyle/>
                    <a:p>
                      <a:pPr algn="l"/>
                      <a:r>
                        <a:rPr kumimoji="1" lang="ja-JP" altLang="en-US" sz="1400" b="0" dirty="0">
                          <a:ln>
                            <a:noFill/>
                          </a:ln>
                          <a:solidFill>
                            <a:schemeClr val="tx1"/>
                          </a:solidFill>
                          <a:latin typeface="+mn-ea"/>
                          <a:ea typeface="+mn-ea"/>
                        </a:rPr>
                        <a:t>市所有の電源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b="0" dirty="0">
                          <a:ln>
                            <a:noFill/>
                          </a:ln>
                          <a:solidFill>
                            <a:schemeClr val="tx1"/>
                          </a:solidFill>
                          <a:latin typeface="+mn-ea"/>
                          <a:ea typeface="+mn-ea"/>
                        </a:rPr>
                        <a:t>太陽光（６施設）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b="0" dirty="0">
                          <a:ln>
                            <a:noFill/>
                          </a:ln>
                          <a:solidFill>
                            <a:schemeClr val="tx1"/>
                          </a:solidFill>
                          <a:latin typeface="+mn-ea"/>
                          <a:ea typeface="+mn-ea"/>
                        </a:rPr>
                        <a:t>約</a:t>
                      </a:r>
                      <a:r>
                        <a:rPr kumimoji="1" lang="en-US" altLang="ja-JP" sz="1400" b="0" dirty="0">
                          <a:ln>
                            <a:noFill/>
                          </a:ln>
                          <a:solidFill>
                            <a:schemeClr val="tx1"/>
                          </a:solidFill>
                          <a:latin typeface="+mn-ea"/>
                          <a:ea typeface="+mn-ea"/>
                        </a:rPr>
                        <a:t>327kW</a:t>
                      </a:r>
                      <a:endParaRPr kumimoji="1" lang="ja-JP" altLang="en-US"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ln>
                            <a:noFill/>
                          </a:ln>
                          <a:solidFill>
                            <a:schemeClr val="tx1"/>
                          </a:solidFill>
                          <a:latin typeface="+mn-ea"/>
                          <a:ea typeface="+mn-ea"/>
                        </a:rPr>
                        <a:t>約</a:t>
                      </a:r>
                      <a:r>
                        <a:rPr kumimoji="1" lang="en-US" altLang="ja-JP" sz="1400" b="0" dirty="0">
                          <a:ln>
                            <a:noFill/>
                          </a:ln>
                          <a:solidFill>
                            <a:schemeClr val="tx1"/>
                          </a:solidFill>
                          <a:latin typeface="+mn-ea"/>
                          <a:ea typeface="+mn-ea"/>
                        </a:rPr>
                        <a:t>534kW</a:t>
                      </a:r>
                    </a:p>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ln>
                            <a:noFill/>
                          </a:ln>
                          <a:solidFill>
                            <a:schemeClr val="tx1"/>
                          </a:solidFill>
                          <a:latin typeface="+mn-ea"/>
                          <a:ea typeface="+mn-ea"/>
                        </a:rPr>
                        <a:t>（当初供給容量の約</a:t>
                      </a:r>
                      <a:r>
                        <a:rPr kumimoji="1" lang="en-US" altLang="ja-JP" sz="1400" b="0" dirty="0">
                          <a:ln>
                            <a:noFill/>
                          </a:ln>
                          <a:solidFill>
                            <a:schemeClr val="tx1"/>
                          </a:solidFill>
                          <a:latin typeface="+mn-ea"/>
                          <a:ea typeface="+mn-ea"/>
                        </a:rPr>
                        <a:t>6%</a:t>
                      </a:r>
                      <a:r>
                        <a:rPr kumimoji="1" lang="ja-JP" altLang="en-US" sz="1400" b="0" dirty="0">
                          <a:ln>
                            <a:noFill/>
                          </a:ln>
                          <a:solidFill>
                            <a:schemeClr val="tx1"/>
                          </a:solidFill>
                          <a:latin typeface="+mn-ea"/>
                          <a:ea typeface="+mn-ea"/>
                        </a:rPr>
                        <a:t>）</a:t>
                      </a:r>
                      <a:endParaRPr kumimoji="1" lang="en-US" altLang="ja-JP"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4241">
                <a:tc vMerge="1">
                  <a:txBody>
                    <a:bodyPr/>
                    <a:lstStyle/>
                    <a:p>
                      <a:pPr algn="l"/>
                      <a:endParaRPr kumimoji="1" lang="ja-JP" altLang="en-US"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b="0" dirty="0">
                          <a:ln>
                            <a:noFill/>
                          </a:ln>
                          <a:solidFill>
                            <a:schemeClr val="tx1"/>
                          </a:solidFill>
                          <a:latin typeface="+mn-ea"/>
                          <a:ea typeface="+mn-ea"/>
                        </a:rPr>
                        <a:t>小水力（１施設）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400" b="0" dirty="0">
                          <a:ln>
                            <a:noFill/>
                          </a:ln>
                          <a:solidFill>
                            <a:schemeClr val="tx1"/>
                          </a:solidFill>
                          <a:latin typeface="+mn-ea"/>
                          <a:ea typeface="+mn-ea"/>
                        </a:rPr>
                        <a:t>40kW</a:t>
                      </a:r>
                      <a:endParaRPr kumimoji="1" lang="ja-JP" altLang="en-US"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en-US" altLang="ja-JP"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4241">
                <a:tc gridSpan="2">
                  <a:txBody>
                    <a:bodyPr/>
                    <a:lstStyle/>
                    <a:p>
                      <a:pPr algn="l"/>
                      <a:r>
                        <a:rPr kumimoji="1" lang="ja-JP" altLang="en-US" sz="1400" b="0" dirty="0">
                          <a:ln>
                            <a:noFill/>
                          </a:ln>
                          <a:solidFill>
                            <a:schemeClr val="tx1"/>
                          </a:solidFill>
                          <a:latin typeface="+mn-ea"/>
                          <a:ea typeface="+mn-ea"/>
                        </a:rPr>
                        <a:t>市民ｴﾈﾙｷﾞｰ生駒の市民共同太陽光発電所（３基）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endParaRPr kumimoji="1" lang="ja-JP" altLang="en-US"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b="0" dirty="0">
                          <a:ln>
                            <a:noFill/>
                          </a:ln>
                          <a:solidFill>
                            <a:schemeClr val="tx1"/>
                          </a:solidFill>
                          <a:latin typeface="+mn-ea"/>
                          <a:ea typeface="+mn-ea"/>
                        </a:rPr>
                        <a:t>約</a:t>
                      </a:r>
                      <a:r>
                        <a:rPr kumimoji="1" lang="en-US" altLang="ja-JP" sz="1400" b="0" dirty="0">
                          <a:ln>
                            <a:noFill/>
                          </a:ln>
                          <a:solidFill>
                            <a:schemeClr val="tx1"/>
                          </a:solidFill>
                          <a:latin typeface="+mn-ea"/>
                          <a:ea typeface="+mn-ea"/>
                        </a:rPr>
                        <a:t>167kW</a:t>
                      </a:r>
                      <a:endParaRPr kumimoji="1" lang="ja-JP" altLang="en-US"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en-US" altLang="ja-JP" sz="1400" b="0" dirty="0">
                        <a:ln>
                          <a:noFill/>
                        </a:ln>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4241">
                <a:tc gridSpan="4">
                  <a:txBody>
                    <a:bodyPr/>
                    <a:lstStyle/>
                    <a:p>
                      <a:pPr algn="l"/>
                      <a:r>
                        <a:rPr kumimoji="1" lang="ja-JP" altLang="en-US" sz="1400" b="0" dirty="0">
                          <a:ln>
                            <a:noFill/>
                          </a:ln>
                          <a:latin typeface="+mn-ea"/>
                          <a:ea typeface="+mn-ea"/>
                        </a:rPr>
                        <a:t>不足分は大阪ｶﾞｽから調達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endParaRPr kumimoji="1" lang="ja-JP" altLang="en-US" sz="1400" b="0" dirty="0">
                        <a:ln>
                          <a:noFill/>
                        </a:ln>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endParaRPr kumimoji="1" lang="ja-JP" altLang="en-US" sz="1400" b="0" dirty="0">
                        <a:ln>
                          <a:noFill/>
                        </a:ln>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ln>
                          <a:noFill/>
                        </a:ln>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9" name="テキスト ボックス 18"/>
          <p:cNvSpPr txBox="1"/>
          <p:nvPr/>
        </p:nvSpPr>
        <p:spPr>
          <a:xfrm>
            <a:off x="0" y="4179855"/>
            <a:ext cx="3020992" cy="415498"/>
          </a:xfrm>
          <a:prstGeom prst="rect">
            <a:avLst/>
          </a:prstGeom>
          <a:noFill/>
        </p:spPr>
        <p:txBody>
          <a:bodyPr wrap="square" rtlCol="0">
            <a:spAutoFit/>
          </a:bodyPr>
          <a:lstStyle/>
          <a:p>
            <a:pPr lvl="0">
              <a:lnSpc>
                <a:spcPct val="150000"/>
              </a:lnSpc>
            </a:pPr>
            <a:r>
              <a:rPr lang="ja-JP" altLang="en-US" sz="1200" u="sng" dirty="0"/>
              <a:t> </a:t>
            </a:r>
            <a:r>
              <a:rPr lang="ja-JP" altLang="en-US" sz="1400" u="sng" dirty="0">
                <a:latin typeface="+mn-ea"/>
              </a:rPr>
              <a:t>〇収益のまちづくりへの活用</a:t>
            </a:r>
            <a:endParaRPr lang="en-US" altLang="ja-JP" sz="1400" u="sng" dirty="0">
              <a:latin typeface="+mn-ea"/>
            </a:endParaRPr>
          </a:p>
        </p:txBody>
      </p:sp>
      <p:sp>
        <p:nvSpPr>
          <p:cNvPr id="25" name="テキスト ボックス 24"/>
          <p:cNvSpPr txBox="1"/>
          <p:nvPr/>
        </p:nvSpPr>
        <p:spPr>
          <a:xfrm>
            <a:off x="0" y="5137421"/>
            <a:ext cx="3020992" cy="415498"/>
          </a:xfrm>
          <a:prstGeom prst="rect">
            <a:avLst/>
          </a:prstGeom>
          <a:noFill/>
        </p:spPr>
        <p:txBody>
          <a:bodyPr wrap="square" rtlCol="0">
            <a:spAutoFit/>
          </a:bodyPr>
          <a:lstStyle/>
          <a:p>
            <a:pPr lvl="0">
              <a:lnSpc>
                <a:spcPct val="150000"/>
              </a:lnSpc>
            </a:pPr>
            <a:r>
              <a:rPr lang="ja-JP" altLang="en-US" sz="1200" u="sng" dirty="0"/>
              <a:t> </a:t>
            </a:r>
            <a:r>
              <a:rPr lang="ja-JP" altLang="en-US" sz="1400" u="sng" dirty="0">
                <a:latin typeface="+mn-ea"/>
              </a:rPr>
              <a:t>〇今後の予定</a:t>
            </a:r>
            <a:endParaRPr lang="en-US" altLang="ja-JP" sz="1400" u="sng" dirty="0">
              <a:latin typeface="+mn-ea"/>
            </a:endParaRPr>
          </a:p>
        </p:txBody>
      </p:sp>
      <p:sp>
        <p:nvSpPr>
          <p:cNvPr id="26" name="テキスト ボックス 25"/>
          <p:cNvSpPr txBox="1"/>
          <p:nvPr/>
        </p:nvSpPr>
        <p:spPr>
          <a:xfrm>
            <a:off x="203266" y="4595353"/>
            <a:ext cx="8746435" cy="523220"/>
          </a:xfrm>
          <a:prstGeom prst="rect">
            <a:avLst/>
          </a:prstGeom>
          <a:noFill/>
        </p:spPr>
        <p:txBody>
          <a:bodyPr wrap="square" rtlCol="0">
            <a:spAutoFit/>
          </a:bodyPr>
          <a:lstStyle/>
          <a:p>
            <a:r>
              <a:rPr lang="ja-JP" altLang="en-US" sz="1400" dirty="0"/>
              <a:t>電力事業の収益は、子育て、福祉、教育など、まちの課題解決のために還元　</a:t>
            </a:r>
            <a:endParaRPr lang="en-US" altLang="ja-JP" sz="1400" dirty="0"/>
          </a:p>
          <a:p>
            <a:r>
              <a:rPr lang="ja-JP" altLang="en-US" sz="1400" dirty="0"/>
              <a:t>⇒市民（契約者等）によるワークショップを開催し、収益の活用方法を検討</a:t>
            </a:r>
          </a:p>
        </p:txBody>
      </p:sp>
      <p:sp>
        <p:nvSpPr>
          <p:cNvPr id="28" name="テキスト ボックス 27"/>
          <p:cNvSpPr txBox="1"/>
          <p:nvPr/>
        </p:nvSpPr>
        <p:spPr>
          <a:xfrm>
            <a:off x="0" y="5510211"/>
            <a:ext cx="8746435" cy="1169551"/>
          </a:xfrm>
          <a:prstGeom prst="rect">
            <a:avLst/>
          </a:prstGeom>
          <a:noFill/>
        </p:spPr>
        <p:txBody>
          <a:bodyPr wrap="square" rtlCol="0">
            <a:spAutoFit/>
          </a:bodyPr>
          <a:lstStyle/>
          <a:p>
            <a:r>
              <a:rPr lang="ja-JP" altLang="en-US" sz="1400" dirty="0"/>
              <a:t>　・平成２９年１１月頃：イコマドに会社事務所を開設</a:t>
            </a:r>
            <a:endParaRPr lang="en-US" altLang="ja-JP" sz="1400" dirty="0"/>
          </a:p>
          <a:p>
            <a:r>
              <a:rPr lang="ja-JP" altLang="en-US" sz="1400" dirty="0"/>
              <a:t>　　　　　　　　　　　　　会社のロゴマークなどを決定・公表</a:t>
            </a:r>
            <a:endParaRPr lang="en-US" altLang="ja-JP" sz="1400" dirty="0"/>
          </a:p>
          <a:p>
            <a:r>
              <a:rPr lang="ja-JP" altLang="en-US" sz="1400" dirty="0"/>
              <a:t>　・平成２９年１２月：市の公共施設（６５施設）に電力供給開始</a:t>
            </a:r>
            <a:endParaRPr lang="en-US" altLang="ja-JP" sz="1400" dirty="0"/>
          </a:p>
          <a:p>
            <a:r>
              <a:rPr lang="ja-JP" altLang="en-US" sz="1400" dirty="0"/>
              <a:t>　・平成３０年早期：民間事業所などへの営業活動を開始</a:t>
            </a:r>
            <a:endParaRPr lang="en-US" altLang="ja-JP" sz="1400" dirty="0"/>
          </a:p>
          <a:p>
            <a:r>
              <a:rPr lang="ja-JP" altLang="en-US" sz="1400" dirty="0"/>
              <a:t>　　　　　　　　　　　　 コミュニティサービスの検討・提供</a:t>
            </a:r>
            <a:endParaRPr lang="en-US" altLang="ja-JP" sz="1400" dirty="0"/>
          </a:p>
        </p:txBody>
      </p:sp>
      <p:sp>
        <p:nvSpPr>
          <p:cNvPr id="29" name="テキスト ボックス 28"/>
          <p:cNvSpPr txBox="1"/>
          <p:nvPr/>
        </p:nvSpPr>
        <p:spPr>
          <a:xfrm>
            <a:off x="16122" y="2618158"/>
            <a:ext cx="8746435" cy="1384995"/>
          </a:xfrm>
          <a:prstGeom prst="rect">
            <a:avLst/>
          </a:prstGeom>
          <a:noFill/>
        </p:spPr>
        <p:txBody>
          <a:bodyPr wrap="square" rtlCol="0">
            <a:spAutoFit/>
          </a:bodyPr>
          <a:lstStyle/>
          <a:p>
            <a:r>
              <a:rPr lang="ja-JP" altLang="en-US" sz="1400" dirty="0"/>
              <a:t>　・１年目（平成２９年度：１２～３月）･･･公共施設６５施設、売上目標約９千万円</a:t>
            </a:r>
            <a:endParaRPr lang="en-US" altLang="ja-JP" sz="1400" dirty="0"/>
          </a:p>
          <a:p>
            <a:r>
              <a:rPr lang="ja-JP" altLang="en-US" sz="1400" dirty="0"/>
              <a:t>　・２年目（平成３０年度）･･･公共施設７４施設、民間施設１０施設、売上目標約６億円</a:t>
            </a:r>
            <a:endParaRPr lang="en-US" altLang="ja-JP" sz="1400" dirty="0"/>
          </a:p>
          <a:p>
            <a:r>
              <a:rPr lang="ja-JP" altLang="en-US" sz="1400" dirty="0"/>
              <a:t>　・３、４年目（平成３１、３２年度）･･･公共施設７４施設、民間施設１０施設、一般家庭２５００戸、売上目標約９億円</a:t>
            </a:r>
            <a:endParaRPr lang="en-US" altLang="ja-JP" sz="1400" dirty="0"/>
          </a:p>
          <a:p>
            <a:r>
              <a:rPr lang="ja-JP" altLang="en-US" sz="1400" dirty="0"/>
              <a:t>　・５年目～（平成３３年度～）･･･</a:t>
            </a:r>
            <a:r>
              <a:rPr lang="zh-TW" altLang="en-US" sz="1400" dirty="0"/>
              <a:t>･公共施設</a:t>
            </a:r>
            <a:r>
              <a:rPr lang="ja-JP" altLang="en-US" sz="1400" dirty="0"/>
              <a:t>８１</a:t>
            </a:r>
            <a:r>
              <a:rPr lang="zh-TW" altLang="en-US" sz="1400" dirty="0"/>
              <a:t>施設、民間施設</a:t>
            </a:r>
            <a:r>
              <a:rPr lang="ja-JP" altLang="en-US" sz="1400" dirty="0"/>
              <a:t>１０</a:t>
            </a:r>
            <a:r>
              <a:rPr lang="zh-TW" altLang="en-US" sz="1400" dirty="0"/>
              <a:t>施設、一般家庭</a:t>
            </a:r>
            <a:r>
              <a:rPr lang="ja-JP" altLang="en-US" sz="1400" dirty="0"/>
              <a:t>５０００</a:t>
            </a:r>
            <a:r>
              <a:rPr lang="zh-TW" altLang="en-US" sz="1400" dirty="0"/>
              <a:t>戸、売上目標約</a:t>
            </a:r>
            <a:r>
              <a:rPr lang="ja-JP" altLang="en-US" sz="1400" dirty="0"/>
              <a:t>１２億円</a:t>
            </a:r>
            <a:endParaRPr lang="en-US" altLang="ja-JP" sz="1400" dirty="0"/>
          </a:p>
          <a:p>
            <a:r>
              <a:rPr lang="ja-JP" altLang="en-US" sz="1400" dirty="0"/>
              <a:t>　　</a:t>
            </a:r>
            <a:r>
              <a:rPr lang="en-US" altLang="ja-JP" sz="1400" dirty="0"/>
              <a:t>※</a:t>
            </a:r>
            <a:r>
              <a:rPr lang="ja-JP" altLang="en-US" sz="1400" dirty="0"/>
              <a:t>供給価格　公共施設・民間施設：関西電力の８％引き（＊平成２９年１月時点の関西電力料金との比較）</a:t>
            </a:r>
            <a:endParaRPr lang="en-US" altLang="ja-JP" sz="1400" dirty="0"/>
          </a:p>
          <a:p>
            <a:r>
              <a:rPr lang="ja-JP" altLang="en-US" sz="1400" dirty="0"/>
              <a:t>　　　　　　　　　　　一般家庭：事業運営の状況等を踏まえて今後決定</a:t>
            </a:r>
            <a:endParaRPr lang="zh-TW" altLang="en-US" sz="1400" dirty="0"/>
          </a:p>
        </p:txBody>
      </p:sp>
    </p:spTree>
    <p:extLst>
      <p:ext uri="{BB962C8B-B14F-4D97-AF65-F5344CB8AC3E}">
        <p14:creationId xmlns:p14="http://schemas.microsoft.com/office/powerpoint/2010/main" val="329818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フリーフォーム 86"/>
          <p:cNvSpPr/>
          <p:nvPr/>
        </p:nvSpPr>
        <p:spPr>
          <a:xfrm>
            <a:off x="4136" y="6132947"/>
            <a:ext cx="9144345" cy="422154"/>
          </a:xfrm>
          <a:custGeom>
            <a:avLst/>
            <a:gdLst>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8668870 w 9170894"/>
              <a:gd name="connsiteY3" fmla="*/ 268941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901953 w 9152965"/>
              <a:gd name="connsiteY4" fmla="*/ 588629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848165 w 9152965"/>
              <a:gd name="connsiteY4" fmla="*/ 443218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848165 w 9152965"/>
              <a:gd name="connsiteY4" fmla="*/ 443218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117547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414683 w 9152965"/>
              <a:gd name="connsiteY2" fmla="*/ 1323735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476135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476136 h 2040912"/>
              <a:gd name="connsiteX1" fmla="*/ 2474259 w 9152965"/>
              <a:gd name="connsiteY1" fmla="*/ 1597311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476136 h 2040912"/>
              <a:gd name="connsiteX0" fmla="*/ 8965 w 9152965"/>
              <a:gd name="connsiteY0" fmla="*/ 1621546 h 2040912"/>
              <a:gd name="connsiteX1" fmla="*/ 2474259 w 9152965"/>
              <a:gd name="connsiteY1" fmla="*/ 1597311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621546 h 2040912"/>
              <a:gd name="connsiteX0" fmla="*/ 8965 w 9152965"/>
              <a:gd name="connsiteY0" fmla="*/ 1621546 h 2040912"/>
              <a:gd name="connsiteX1" fmla="*/ 2474259 w 9152965"/>
              <a:gd name="connsiteY1" fmla="*/ 1670015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621546 h 2040912"/>
              <a:gd name="connsiteX0" fmla="*/ 8965 w 9152965"/>
              <a:gd name="connsiteY0" fmla="*/ 1718486 h 2040912"/>
              <a:gd name="connsiteX1" fmla="*/ 2474259 w 9152965"/>
              <a:gd name="connsiteY1" fmla="*/ 1670015 h 2040912"/>
              <a:gd name="connsiteX2" fmla="*/ 5387789 w 9152965"/>
              <a:gd name="connsiteY2" fmla="*/ 1444911 h 2040912"/>
              <a:gd name="connsiteX3" fmla="*/ 7153835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718486 h 2040912"/>
              <a:gd name="connsiteX0" fmla="*/ 8965 w 9152965"/>
              <a:gd name="connsiteY0" fmla="*/ 1718486 h 2040912"/>
              <a:gd name="connsiteX1" fmla="*/ 2474259 w 9152965"/>
              <a:gd name="connsiteY1" fmla="*/ 1670015 h 2040912"/>
              <a:gd name="connsiteX2" fmla="*/ 5387789 w 9152965"/>
              <a:gd name="connsiteY2" fmla="*/ 1444911 h 2040912"/>
              <a:gd name="connsiteX3" fmla="*/ 7180729 w 9152965"/>
              <a:gd name="connsiteY3" fmla="*/ 1238719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718486 h 2040912"/>
              <a:gd name="connsiteX0" fmla="*/ 8965 w 9152965"/>
              <a:gd name="connsiteY0" fmla="*/ 1718486 h 2040912"/>
              <a:gd name="connsiteX1" fmla="*/ 2474259 w 9152965"/>
              <a:gd name="connsiteY1" fmla="*/ 1670015 h 2040912"/>
              <a:gd name="connsiteX2" fmla="*/ 5387789 w 9152965"/>
              <a:gd name="connsiteY2" fmla="*/ 1444911 h 2040912"/>
              <a:gd name="connsiteX3" fmla="*/ 7324164 w 9152965"/>
              <a:gd name="connsiteY3" fmla="*/ 1166015 h 2040912"/>
              <a:gd name="connsiteX4" fmla="*/ 8615083 w 9152965"/>
              <a:gd name="connsiteY4" fmla="*/ 612862 h 2040912"/>
              <a:gd name="connsiteX5" fmla="*/ 9152965 w 9152965"/>
              <a:gd name="connsiteY5" fmla="*/ 0 h 2040912"/>
              <a:gd name="connsiteX6" fmla="*/ 9144000 w 9152965"/>
              <a:gd name="connsiteY6" fmla="*/ 2014018 h 2040912"/>
              <a:gd name="connsiteX7" fmla="*/ 0 w 9152965"/>
              <a:gd name="connsiteY7" fmla="*/ 2040912 h 2040912"/>
              <a:gd name="connsiteX8" fmla="*/ 8965 w 9152965"/>
              <a:gd name="connsiteY8" fmla="*/ 1718486 h 204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52965" h="2040912">
                <a:moveTo>
                  <a:pt x="8965" y="1718486"/>
                </a:moveTo>
                <a:cubicBezTo>
                  <a:pt x="830730" y="1702329"/>
                  <a:pt x="1577788" y="1715611"/>
                  <a:pt x="2474259" y="1670015"/>
                </a:cubicBezTo>
                <a:cubicBezTo>
                  <a:pt x="3370730" y="1624419"/>
                  <a:pt x="4579472" y="1528911"/>
                  <a:pt x="5387789" y="1444911"/>
                </a:cubicBezTo>
                <a:cubicBezTo>
                  <a:pt x="6196107" y="1360911"/>
                  <a:pt x="6786282" y="1304690"/>
                  <a:pt x="7324164" y="1166015"/>
                </a:cubicBezTo>
                <a:cubicBezTo>
                  <a:pt x="7862046" y="1027340"/>
                  <a:pt x="8310283" y="807198"/>
                  <a:pt x="8615083" y="612862"/>
                </a:cubicBezTo>
                <a:cubicBezTo>
                  <a:pt x="8919883" y="418526"/>
                  <a:pt x="9042400" y="220444"/>
                  <a:pt x="9152965" y="0"/>
                </a:cubicBezTo>
                <a:cubicBezTo>
                  <a:pt x="9149977" y="525930"/>
                  <a:pt x="9146988" y="1488088"/>
                  <a:pt x="9144000" y="2014018"/>
                </a:cubicBezTo>
                <a:lnTo>
                  <a:pt x="0" y="2040912"/>
                </a:lnTo>
                <a:lnTo>
                  <a:pt x="8965" y="1718486"/>
                </a:lnTo>
                <a:close/>
              </a:path>
            </a:pathLst>
          </a:custGeom>
          <a:gradFill flip="none" rotWithShape="1">
            <a:gsLst>
              <a:gs pos="0">
                <a:schemeClr val="accent3">
                  <a:lumMod val="60000"/>
                  <a:lumOff val="40000"/>
                </a:schemeClr>
              </a:gs>
              <a:gs pos="24000">
                <a:schemeClr val="accent3">
                  <a:lumMod val="60000"/>
                  <a:lumOff val="40000"/>
                </a:schemeClr>
              </a:gs>
              <a:gs pos="0">
                <a:schemeClr val="bg1"/>
              </a:gs>
              <a:gs pos="0">
                <a:schemeClr val="bg1"/>
              </a:gs>
              <a:gs pos="49000">
                <a:srgbClr val="92D050">
                  <a:alpha val="98000"/>
                </a:srgbClr>
              </a:gs>
              <a:gs pos="100000">
                <a:srgbClr val="92D050"/>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p>
        </p:txBody>
      </p:sp>
      <p:sp>
        <p:nvSpPr>
          <p:cNvPr id="90" name="フリーフォーム 89"/>
          <p:cNvSpPr/>
          <p:nvPr/>
        </p:nvSpPr>
        <p:spPr>
          <a:xfrm>
            <a:off x="4137" y="6313093"/>
            <a:ext cx="9139864" cy="314087"/>
          </a:xfrm>
          <a:custGeom>
            <a:avLst/>
            <a:gdLst>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700682 w 9170894"/>
              <a:gd name="connsiteY3" fmla="*/ 582706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8668870 w 9170894"/>
              <a:gd name="connsiteY3" fmla="*/ 268941 h 1604683"/>
              <a:gd name="connsiteX4" fmla="*/ 9170894 w 9170894"/>
              <a:gd name="connsiteY4" fmla="*/ 0 h 1604683"/>
              <a:gd name="connsiteX5" fmla="*/ 9161929 w 9170894"/>
              <a:gd name="connsiteY5" fmla="*/ 1577789 h 1604683"/>
              <a:gd name="connsiteX6" fmla="*/ 17929 w 9170894"/>
              <a:gd name="connsiteY6" fmla="*/ 1604683 h 1604683"/>
              <a:gd name="connsiteX7" fmla="*/ 0 w 9170894"/>
              <a:gd name="connsiteY7"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0 w 9170894"/>
              <a:gd name="connsiteY0" fmla="*/ 1048871 h 1604683"/>
              <a:gd name="connsiteX1" fmla="*/ 2492188 w 9170894"/>
              <a:gd name="connsiteY1" fmla="*/ 1039906 h 1604683"/>
              <a:gd name="connsiteX2" fmla="*/ 5432612 w 9170894"/>
              <a:gd name="connsiteY2" fmla="*/ 887506 h 1604683"/>
              <a:gd name="connsiteX3" fmla="*/ 7144870 w 9170894"/>
              <a:gd name="connsiteY3" fmla="*/ 591671 h 1604683"/>
              <a:gd name="connsiteX4" fmla="*/ 8668870 w 9170894"/>
              <a:gd name="connsiteY4" fmla="*/ 268941 h 1604683"/>
              <a:gd name="connsiteX5" fmla="*/ 9170894 w 9170894"/>
              <a:gd name="connsiteY5" fmla="*/ 0 h 1604683"/>
              <a:gd name="connsiteX6" fmla="*/ 9161929 w 9170894"/>
              <a:gd name="connsiteY6" fmla="*/ 1577789 h 1604683"/>
              <a:gd name="connsiteX7" fmla="*/ 17929 w 9170894"/>
              <a:gd name="connsiteY7" fmla="*/ 1604683 h 1604683"/>
              <a:gd name="connsiteX8" fmla="*/ 0 w 9170894"/>
              <a:gd name="connsiteY8" fmla="*/ 1048871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26941 w 9152965"/>
              <a:gd name="connsiteY3" fmla="*/ 591671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650941 w 9152965"/>
              <a:gd name="connsiteY4" fmla="*/ 268941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39907 h 1604683"/>
              <a:gd name="connsiteX1" fmla="*/ 2474259 w 9152965"/>
              <a:gd name="connsiteY1" fmla="*/ 1039906 h 1604683"/>
              <a:gd name="connsiteX2" fmla="*/ 5414683 w 9152965"/>
              <a:gd name="connsiteY2" fmla="*/ 887506 h 1604683"/>
              <a:gd name="connsiteX3" fmla="*/ 7153835 w 9152965"/>
              <a:gd name="connsiteY3" fmla="*/ 681318 h 1604683"/>
              <a:gd name="connsiteX4" fmla="*/ 8901953 w 9152965"/>
              <a:gd name="connsiteY4" fmla="*/ 152400 h 1604683"/>
              <a:gd name="connsiteX5" fmla="*/ 9152965 w 9152965"/>
              <a:gd name="connsiteY5" fmla="*/ 0 h 1604683"/>
              <a:gd name="connsiteX6" fmla="*/ 9144000 w 9152965"/>
              <a:gd name="connsiteY6" fmla="*/ 1577789 h 1604683"/>
              <a:gd name="connsiteX7" fmla="*/ 0 w 9152965"/>
              <a:gd name="connsiteY7" fmla="*/ 1604683 h 1604683"/>
              <a:gd name="connsiteX8" fmla="*/ 8965 w 9152965"/>
              <a:gd name="connsiteY8" fmla="*/ 1039907 h 1604683"/>
              <a:gd name="connsiteX0" fmla="*/ 8965 w 9152965"/>
              <a:gd name="connsiteY0" fmla="*/ 1061568 h 1626344"/>
              <a:gd name="connsiteX1" fmla="*/ 2474259 w 9152965"/>
              <a:gd name="connsiteY1" fmla="*/ 1061567 h 1626344"/>
              <a:gd name="connsiteX2" fmla="*/ 5414683 w 9152965"/>
              <a:gd name="connsiteY2" fmla="*/ 909167 h 1626344"/>
              <a:gd name="connsiteX3" fmla="*/ 7153835 w 9152965"/>
              <a:gd name="connsiteY3" fmla="*/ 702979 h 1626344"/>
              <a:gd name="connsiteX4" fmla="*/ 8901953 w 9152965"/>
              <a:gd name="connsiteY4" fmla="*/ 174061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7153835 w 9152965"/>
              <a:gd name="connsiteY3" fmla="*/ 702979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2 w 9152965"/>
              <a:gd name="connsiteY4" fmla="*/ 43398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355106 w 9152965"/>
              <a:gd name="connsiteY4" fmla="*/ 477308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759388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8965 w 9152965"/>
              <a:gd name="connsiteY0" fmla="*/ 1061568 h 1626344"/>
              <a:gd name="connsiteX1" fmla="*/ 2474259 w 9152965"/>
              <a:gd name="connsiteY1" fmla="*/ 1061567 h 1626344"/>
              <a:gd name="connsiteX2" fmla="*/ 5414683 w 9152965"/>
              <a:gd name="connsiteY2" fmla="*/ 909167 h 1626344"/>
              <a:gd name="connsiteX3" fmla="*/ 6875929 w 9152965"/>
              <a:gd name="connsiteY3" fmla="*/ 789622 h 1626344"/>
              <a:gd name="connsiteX4" fmla="*/ 8462683 w 9152965"/>
              <a:gd name="connsiteY4" fmla="*/ 412326 h 1626344"/>
              <a:gd name="connsiteX5" fmla="*/ 9152965 w 9152965"/>
              <a:gd name="connsiteY5" fmla="*/ 0 h 1626344"/>
              <a:gd name="connsiteX6" fmla="*/ 9144000 w 9152965"/>
              <a:gd name="connsiteY6" fmla="*/ 1599450 h 1626344"/>
              <a:gd name="connsiteX7" fmla="*/ 0 w 9152965"/>
              <a:gd name="connsiteY7" fmla="*/ 1626344 h 1626344"/>
              <a:gd name="connsiteX8" fmla="*/ 8965 w 9152965"/>
              <a:gd name="connsiteY8" fmla="*/ 1061568 h 1626344"/>
              <a:gd name="connsiteX0" fmla="*/ 0 w 9161929"/>
              <a:gd name="connsiteY0" fmla="*/ 1083226 h 1626344"/>
              <a:gd name="connsiteX1" fmla="*/ 2483223 w 9161929"/>
              <a:gd name="connsiteY1" fmla="*/ 1061567 h 1626344"/>
              <a:gd name="connsiteX2" fmla="*/ 5423647 w 9161929"/>
              <a:gd name="connsiteY2" fmla="*/ 909167 h 1626344"/>
              <a:gd name="connsiteX3" fmla="*/ 6884893 w 9161929"/>
              <a:gd name="connsiteY3" fmla="*/ 789622 h 1626344"/>
              <a:gd name="connsiteX4" fmla="*/ 8471647 w 9161929"/>
              <a:gd name="connsiteY4" fmla="*/ 412326 h 1626344"/>
              <a:gd name="connsiteX5" fmla="*/ 9161929 w 9161929"/>
              <a:gd name="connsiteY5" fmla="*/ 0 h 1626344"/>
              <a:gd name="connsiteX6" fmla="*/ 9152964 w 9161929"/>
              <a:gd name="connsiteY6" fmla="*/ 1599450 h 1626344"/>
              <a:gd name="connsiteX7" fmla="*/ 8964 w 9161929"/>
              <a:gd name="connsiteY7" fmla="*/ 1626344 h 1626344"/>
              <a:gd name="connsiteX8" fmla="*/ 0 w 9161929"/>
              <a:gd name="connsiteY8" fmla="*/ 1083226 h 1626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61929" h="1626344">
                <a:moveTo>
                  <a:pt x="0" y="1083226"/>
                </a:moveTo>
                <a:lnTo>
                  <a:pt x="2483223" y="1061567"/>
                </a:lnTo>
                <a:cubicBezTo>
                  <a:pt x="3387164" y="1032557"/>
                  <a:pt x="4690035" y="954491"/>
                  <a:pt x="5423647" y="909167"/>
                </a:cubicBezTo>
                <a:cubicBezTo>
                  <a:pt x="6157259" y="863843"/>
                  <a:pt x="6376893" y="872429"/>
                  <a:pt x="6884893" y="789622"/>
                </a:cubicBezTo>
                <a:cubicBezTo>
                  <a:pt x="7392893" y="706815"/>
                  <a:pt x="8092141" y="543930"/>
                  <a:pt x="8471647" y="412326"/>
                </a:cubicBezTo>
                <a:cubicBezTo>
                  <a:pt x="8851153" y="280722"/>
                  <a:pt x="9078258" y="58020"/>
                  <a:pt x="9161929" y="0"/>
                </a:cubicBezTo>
                <a:cubicBezTo>
                  <a:pt x="9158941" y="525930"/>
                  <a:pt x="9155952" y="1073520"/>
                  <a:pt x="9152964" y="1599450"/>
                </a:cubicBezTo>
                <a:lnTo>
                  <a:pt x="8964" y="1626344"/>
                </a:lnTo>
                <a:lnTo>
                  <a:pt x="0" y="1083226"/>
                </a:lnTo>
                <a:close/>
              </a:path>
            </a:pathLst>
          </a:custGeom>
          <a:gradFill>
            <a:gsLst>
              <a:gs pos="1000">
                <a:schemeClr val="bg1"/>
              </a:gs>
              <a:gs pos="0">
                <a:schemeClr val="accent6">
                  <a:lumMod val="60000"/>
                  <a:lumOff val="40000"/>
                </a:schemeClr>
              </a:gs>
              <a:gs pos="0">
                <a:schemeClr val="accent6">
                  <a:lumMod val="20000"/>
                  <a:lumOff val="80000"/>
                </a:schemeClr>
              </a:gs>
              <a:gs pos="100000">
                <a:srgbClr val="00B050"/>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p>
        </p:txBody>
      </p:sp>
      <p:sp>
        <p:nvSpPr>
          <p:cNvPr id="81" name="正方形/長方形 80"/>
          <p:cNvSpPr/>
          <p:nvPr/>
        </p:nvSpPr>
        <p:spPr>
          <a:xfrm>
            <a:off x="6594057" y="1253964"/>
            <a:ext cx="2531586" cy="2467739"/>
          </a:xfrm>
          <a:prstGeom prst="rect">
            <a:avLst/>
          </a:prstGeom>
          <a:solidFill>
            <a:srgbClr val="8EB4E3">
              <a:alpha val="4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8" name="正方形/長方形 7"/>
          <p:cNvSpPr/>
          <p:nvPr/>
        </p:nvSpPr>
        <p:spPr>
          <a:xfrm>
            <a:off x="3205132" y="1227896"/>
            <a:ext cx="1495770" cy="284102"/>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358" name="テキスト ボックス 357"/>
          <p:cNvSpPr txBox="1"/>
          <p:nvPr/>
        </p:nvSpPr>
        <p:spPr>
          <a:xfrm>
            <a:off x="3349450" y="2392836"/>
            <a:ext cx="840593" cy="461665"/>
          </a:xfrm>
          <a:prstGeom prst="rect">
            <a:avLst/>
          </a:prstGeom>
          <a:noFill/>
        </p:spPr>
        <p:txBody>
          <a:bodyPr wrap="square"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買電</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（卸売）</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0" name="テキスト ボックス 359"/>
          <p:cNvSpPr txBox="1"/>
          <p:nvPr/>
        </p:nvSpPr>
        <p:spPr>
          <a:xfrm>
            <a:off x="2731822" y="3125167"/>
            <a:ext cx="814629" cy="461665"/>
          </a:xfrm>
          <a:prstGeom prst="rect">
            <a:avLst/>
          </a:prstGeom>
          <a:noFill/>
        </p:spPr>
        <p:txBody>
          <a:bodyPr wrap="square"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売電</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（小売）</a:t>
            </a:r>
          </a:p>
        </p:txBody>
      </p:sp>
      <p:sp>
        <p:nvSpPr>
          <p:cNvPr id="362" name="テキスト ボックス 361"/>
          <p:cNvSpPr txBox="1"/>
          <p:nvPr/>
        </p:nvSpPr>
        <p:spPr>
          <a:xfrm>
            <a:off x="6547195" y="2785504"/>
            <a:ext cx="1699459" cy="276999"/>
          </a:xfrm>
          <a:prstGeom prst="rect">
            <a:avLst/>
          </a:prstGeom>
          <a:noFill/>
        </p:spPr>
        <p:txBody>
          <a:bodyPr wrap="square" rtlCol="0">
            <a:spAutoFit/>
          </a:bodyPr>
          <a:lstStyle/>
          <a:p>
            <a:pPr algn="ctr"/>
            <a:r>
              <a:rPr lang="ja-JP" altLang="en-US" sz="1108"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電力</a:t>
            </a:r>
            <a:r>
              <a:rPr lang="ja-JP" altLang="en-US" sz="12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需給</a:t>
            </a:r>
            <a:r>
              <a:rPr lang="ja-JP" altLang="en-US" sz="1108"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調整</a:t>
            </a:r>
          </a:p>
        </p:txBody>
      </p:sp>
      <p:sp>
        <p:nvSpPr>
          <p:cNvPr id="363" name="テキスト ボックス 362"/>
          <p:cNvSpPr txBox="1"/>
          <p:nvPr/>
        </p:nvSpPr>
        <p:spPr>
          <a:xfrm>
            <a:off x="581881" y="2715197"/>
            <a:ext cx="496648"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家庭</a:t>
            </a:r>
          </a:p>
        </p:txBody>
      </p:sp>
      <p:pic>
        <p:nvPicPr>
          <p:cNvPr id="368" name="図 36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98805" y="1575078"/>
            <a:ext cx="1332912" cy="590829"/>
          </a:xfrm>
          <a:prstGeom prst="rect">
            <a:avLst/>
          </a:prstGeom>
        </p:spPr>
      </p:pic>
      <p:pic>
        <p:nvPicPr>
          <p:cNvPr id="371" name="図 370"/>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980559" y="3043126"/>
            <a:ext cx="764381" cy="660738"/>
          </a:xfrm>
          <a:prstGeom prst="rect">
            <a:avLst/>
          </a:prstGeom>
        </p:spPr>
      </p:pic>
      <p:pic>
        <p:nvPicPr>
          <p:cNvPr id="372" name="図 371"/>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49977" y="2461204"/>
            <a:ext cx="262929" cy="239454"/>
          </a:xfrm>
          <a:prstGeom prst="rect">
            <a:avLst/>
          </a:prstGeom>
        </p:spPr>
      </p:pic>
      <p:pic>
        <p:nvPicPr>
          <p:cNvPr id="374" name="図 373"/>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502449" y="1315571"/>
            <a:ext cx="918164" cy="451681"/>
          </a:xfrm>
          <a:prstGeom prst="rect">
            <a:avLst/>
          </a:prstGeom>
        </p:spPr>
      </p:pic>
      <p:pic>
        <p:nvPicPr>
          <p:cNvPr id="377" name="図 37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1002" y="2239659"/>
            <a:ext cx="721006" cy="475491"/>
          </a:xfrm>
          <a:prstGeom prst="rect">
            <a:avLst/>
          </a:prstGeom>
        </p:spPr>
      </p:pic>
      <p:pic>
        <p:nvPicPr>
          <p:cNvPr id="378" name="図 37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1596755" y="2085637"/>
            <a:ext cx="911190" cy="658305"/>
          </a:xfrm>
          <a:prstGeom prst="rect">
            <a:avLst/>
          </a:prstGeom>
        </p:spPr>
      </p:pic>
      <p:pic>
        <p:nvPicPr>
          <p:cNvPr id="379" name="図 37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1742" y="1664496"/>
            <a:ext cx="1066663" cy="401690"/>
          </a:xfrm>
          <a:prstGeom prst="rect">
            <a:avLst/>
          </a:prstGeom>
        </p:spPr>
      </p:pic>
      <p:pic>
        <p:nvPicPr>
          <p:cNvPr id="380" name="図 37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31441" y="1502451"/>
            <a:ext cx="998298" cy="375942"/>
          </a:xfrm>
          <a:prstGeom prst="rect">
            <a:avLst/>
          </a:prstGeom>
        </p:spPr>
      </p:pic>
      <p:sp>
        <p:nvSpPr>
          <p:cNvPr id="381" name="テキスト ボックス 380"/>
          <p:cNvSpPr txBox="1"/>
          <p:nvPr/>
        </p:nvSpPr>
        <p:spPr>
          <a:xfrm>
            <a:off x="3379440" y="2099622"/>
            <a:ext cx="1423958"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市民共同発電所</a:t>
            </a:r>
          </a:p>
        </p:txBody>
      </p:sp>
      <p:pic>
        <p:nvPicPr>
          <p:cNvPr id="382" name="図 381"/>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421173" y="2345055"/>
            <a:ext cx="386740" cy="355603"/>
          </a:xfrm>
          <a:prstGeom prst="rect">
            <a:avLst/>
          </a:prstGeom>
        </p:spPr>
      </p:pic>
      <p:sp>
        <p:nvSpPr>
          <p:cNvPr id="383" name="テキスト ボックス 382"/>
          <p:cNvSpPr txBox="1"/>
          <p:nvPr/>
        </p:nvSpPr>
        <p:spPr>
          <a:xfrm>
            <a:off x="1616916" y="2710146"/>
            <a:ext cx="909364"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民間施設</a:t>
            </a:r>
          </a:p>
        </p:txBody>
      </p:sp>
      <p:sp>
        <p:nvSpPr>
          <p:cNvPr id="385" name="テキスト ボックス 384"/>
          <p:cNvSpPr txBox="1"/>
          <p:nvPr/>
        </p:nvSpPr>
        <p:spPr>
          <a:xfrm>
            <a:off x="2840554" y="1666503"/>
            <a:ext cx="804197" cy="262829"/>
          </a:xfrm>
          <a:prstGeom prst="rect">
            <a:avLst/>
          </a:prstGeom>
          <a:noFill/>
        </p:spPr>
        <p:txBody>
          <a:bodyPr wrap="square" rtlCol="0">
            <a:spAutoFit/>
          </a:bodyPr>
          <a:lstStyle/>
          <a:p>
            <a:pPr algn="ct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屋根貸し</a:t>
            </a:r>
          </a:p>
        </p:txBody>
      </p:sp>
      <p:sp>
        <p:nvSpPr>
          <p:cNvPr id="389" name="テキスト ボックス 388"/>
          <p:cNvSpPr txBox="1"/>
          <p:nvPr/>
        </p:nvSpPr>
        <p:spPr>
          <a:xfrm>
            <a:off x="4789283" y="2364807"/>
            <a:ext cx="862989" cy="461665"/>
          </a:xfrm>
          <a:prstGeom prst="rect">
            <a:avLst/>
          </a:prstGeom>
          <a:noFill/>
        </p:spPr>
        <p:txBody>
          <a:bodyPr wrap="square"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買電</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（卸売</a:t>
            </a:r>
            <a:r>
              <a:rPr lang="ja-JP" altLang="en-US" sz="1108"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8"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3" name="正方形/長方形 402"/>
          <p:cNvSpPr/>
          <p:nvPr/>
        </p:nvSpPr>
        <p:spPr>
          <a:xfrm>
            <a:off x="511914" y="1534056"/>
            <a:ext cx="2349299" cy="161306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423" name="角丸四角形吹き出し 422"/>
          <p:cNvSpPr/>
          <p:nvPr/>
        </p:nvSpPr>
        <p:spPr>
          <a:xfrm>
            <a:off x="118583" y="1085345"/>
            <a:ext cx="1632597" cy="264402"/>
          </a:xfrm>
          <a:prstGeom prst="wedgeRoundRectCallout">
            <a:avLst>
              <a:gd name="adj1" fmla="val -8702"/>
              <a:gd name="adj2" fmla="val 120282"/>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電気代が安くなった！</a:t>
            </a:r>
          </a:p>
        </p:txBody>
      </p:sp>
      <p:sp>
        <p:nvSpPr>
          <p:cNvPr id="424" name="角丸四角形吹き出し 423"/>
          <p:cNvSpPr/>
          <p:nvPr/>
        </p:nvSpPr>
        <p:spPr>
          <a:xfrm>
            <a:off x="4833264" y="816911"/>
            <a:ext cx="2021581" cy="368611"/>
          </a:xfrm>
          <a:prstGeom prst="wedgeRoundRectCallout">
            <a:avLst>
              <a:gd name="adj1" fmla="val -10569"/>
              <a:gd name="adj2" fmla="val 80115"/>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再生可能エネルギーの拡大</a:t>
            </a:r>
          </a:p>
        </p:txBody>
      </p:sp>
      <p:sp>
        <p:nvSpPr>
          <p:cNvPr id="425" name="角丸四角形吹き出し 424"/>
          <p:cNvSpPr/>
          <p:nvPr/>
        </p:nvSpPr>
        <p:spPr>
          <a:xfrm>
            <a:off x="1569654" y="813652"/>
            <a:ext cx="1809786" cy="214732"/>
          </a:xfrm>
          <a:prstGeom prst="wedgeRoundRectCallout">
            <a:avLst>
              <a:gd name="adj1" fmla="val 7071"/>
              <a:gd name="adj2" fmla="val 225003"/>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電気の地産地消</a:t>
            </a:r>
          </a:p>
        </p:txBody>
      </p:sp>
      <p:sp>
        <p:nvSpPr>
          <p:cNvPr id="75" name="テキスト ボックス 74"/>
          <p:cNvSpPr txBox="1"/>
          <p:nvPr/>
        </p:nvSpPr>
        <p:spPr>
          <a:xfrm>
            <a:off x="1777673" y="1596383"/>
            <a:ext cx="949195"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a:t>
            </a:r>
          </a:p>
        </p:txBody>
      </p:sp>
      <p:sp>
        <p:nvSpPr>
          <p:cNvPr id="82" name="テキスト ボックス 81"/>
          <p:cNvSpPr txBox="1"/>
          <p:nvPr/>
        </p:nvSpPr>
        <p:spPr>
          <a:xfrm>
            <a:off x="5781367" y="2394116"/>
            <a:ext cx="891252" cy="461665"/>
          </a:xfrm>
          <a:prstGeom prst="rect">
            <a:avLst/>
          </a:prstGeom>
          <a:noFill/>
        </p:spPr>
        <p:txBody>
          <a:bodyPr wrap="square"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買電</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（卸売）</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126" name="Picture 6" descr=" "/>
          <p:cNvPicPr>
            <a:picLocks noChangeAspect="1" noChangeArrowheads="1"/>
          </p:cNvPicPr>
          <p:nvPr/>
        </p:nvPicPr>
        <p:blipFill rotWithShape="1">
          <a:blip r:embed="rId12">
            <a:extLst>
              <a:ext uri="{28A0092B-C50C-407E-A947-70E740481C1C}">
                <a14:useLocalDpi xmlns:a14="http://schemas.microsoft.com/office/drawing/2010/main" val="0"/>
              </a:ext>
            </a:extLst>
          </a:blip>
          <a:srcRect t="18601" b="23348"/>
          <a:stretch/>
        </p:blipFill>
        <p:spPr bwMode="auto">
          <a:xfrm>
            <a:off x="260116" y="3163931"/>
            <a:ext cx="993116" cy="426117"/>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p:cNvSpPr txBox="1"/>
          <p:nvPr/>
        </p:nvSpPr>
        <p:spPr>
          <a:xfrm>
            <a:off x="5801191" y="3163125"/>
            <a:ext cx="1312097" cy="262829"/>
          </a:xfrm>
          <a:prstGeom prst="rect">
            <a:avLst/>
          </a:prstGeom>
          <a:noFill/>
        </p:spPr>
        <p:txBody>
          <a:bodyPr wrap="square" rtlCol="0">
            <a:spAutoFit/>
          </a:bodyPr>
          <a:lstStyle/>
          <a:p>
            <a:pPr algn="ct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委託業務</a:t>
            </a:r>
          </a:p>
        </p:txBody>
      </p:sp>
      <p:sp>
        <p:nvSpPr>
          <p:cNvPr id="88" name="テキスト ボックス 87"/>
          <p:cNvSpPr txBox="1"/>
          <p:nvPr/>
        </p:nvSpPr>
        <p:spPr>
          <a:xfrm>
            <a:off x="3132016" y="1234506"/>
            <a:ext cx="1486194"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市民エネルギー生駒</a:t>
            </a:r>
          </a:p>
        </p:txBody>
      </p:sp>
      <p:sp>
        <p:nvSpPr>
          <p:cNvPr id="93" name="テキスト ボックス 92"/>
          <p:cNvSpPr txBox="1"/>
          <p:nvPr/>
        </p:nvSpPr>
        <p:spPr>
          <a:xfrm>
            <a:off x="5218459" y="4671060"/>
            <a:ext cx="1342572" cy="276999"/>
          </a:xfrm>
          <a:prstGeom prst="rect">
            <a:avLst/>
          </a:prstGeom>
          <a:noFill/>
        </p:spPr>
        <p:txBody>
          <a:bodyPr wrap="square" rtlCol="0">
            <a:spAutoFit/>
          </a:bodyPr>
          <a:lstStyle/>
          <a:p>
            <a:pPr algn="ctr"/>
            <a:r>
              <a:rPr lang="ja-JP" altLang="en-US" sz="1200" b="1" dirty="0">
                <a:solidFill>
                  <a:srgbClr val="9933FF"/>
                </a:solidFill>
                <a:latin typeface="Meiryo UI" panose="020B0604030504040204" pitchFamily="50" charset="-128"/>
                <a:ea typeface="Meiryo UI" panose="020B0604030504040204" pitchFamily="50" charset="-128"/>
                <a:cs typeface="Meiryo UI" panose="020B0604030504040204" pitchFamily="50" charset="-128"/>
              </a:rPr>
              <a:t>収益の地域還元</a:t>
            </a:r>
          </a:p>
        </p:txBody>
      </p:sp>
      <p:sp>
        <p:nvSpPr>
          <p:cNvPr id="110" name="正方形/長方形 109"/>
          <p:cNvSpPr/>
          <p:nvPr/>
        </p:nvSpPr>
        <p:spPr>
          <a:xfrm>
            <a:off x="346711" y="5407236"/>
            <a:ext cx="8700649" cy="1173348"/>
          </a:xfrm>
          <a:prstGeom prst="rect">
            <a:avLst/>
          </a:prstGeom>
          <a:solidFill>
            <a:schemeClr val="accent4">
              <a:lumMod val="20000"/>
              <a:lumOff val="80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p>
        </p:txBody>
      </p:sp>
      <p:sp>
        <p:nvSpPr>
          <p:cNvPr id="23" name="テキスト ボックス 22"/>
          <p:cNvSpPr txBox="1"/>
          <p:nvPr/>
        </p:nvSpPr>
        <p:spPr>
          <a:xfrm>
            <a:off x="2560857" y="4691420"/>
            <a:ext cx="1818126" cy="276999"/>
          </a:xfrm>
          <a:prstGeom prst="rect">
            <a:avLst/>
          </a:prstGeom>
          <a:noFill/>
        </p:spPr>
        <p:txBody>
          <a:bodyPr wrap="none" rtlCol="0">
            <a:spAutoFit/>
          </a:bodyPr>
          <a:lstStyle/>
          <a:p>
            <a:r>
              <a:rPr lang="ja-JP" altLang="en-US" sz="1200" b="1"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コミュニティサービスの提供</a:t>
            </a:r>
          </a:p>
        </p:txBody>
      </p:sp>
      <p:sp>
        <p:nvSpPr>
          <p:cNvPr id="27" name="角丸四角形 26"/>
          <p:cNvSpPr/>
          <p:nvPr/>
        </p:nvSpPr>
        <p:spPr>
          <a:xfrm>
            <a:off x="3564271" y="2890008"/>
            <a:ext cx="2528072" cy="1750944"/>
          </a:xfrm>
          <a:prstGeom prst="roundRect">
            <a:avLst>
              <a:gd name="adj" fmla="val 9395"/>
            </a:avLst>
          </a:prstGeom>
          <a:solidFill>
            <a:schemeClr val="accent1">
              <a:lumMod val="50000"/>
            </a:schemeClr>
          </a:solidFill>
          <a:ln>
            <a:solidFill>
              <a:schemeClr val="accent1">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ja-JP" altLang="en-US" sz="166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3565559" y="2943492"/>
            <a:ext cx="2526784" cy="348109"/>
          </a:xfrm>
          <a:prstGeom prst="rect">
            <a:avLst/>
          </a:prstGeom>
          <a:solidFill>
            <a:schemeClr val="bg1"/>
          </a:solidFill>
          <a:ln>
            <a:noFill/>
          </a:ln>
        </p:spPr>
        <p:txBody>
          <a:bodyPr wrap="square" rtlCol="0">
            <a:spAutoFit/>
          </a:bodyPr>
          <a:lstStyle/>
          <a:p>
            <a:r>
              <a:rPr lang="ja-JP" altLang="en-US" sz="1662" b="1" dirty="0">
                <a:latin typeface="Meiryo UI" panose="020B0604030504040204" pitchFamily="50" charset="-128"/>
                <a:ea typeface="Meiryo UI" panose="020B0604030504040204" pitchFamily="50" charset="-128"/>
                <a:cs typeface="Meiryo UI" panose="020B0604030504040204" pitchFamily="50" charset="-128"/>
              </a:rPr>
              <a:t>いこま市民パワー株式会社</a:t>
            </a:r>
          </a:p>
        </p:txBody>
      </p:sp>
      <p:sp>
        <p:nvSpPr>
          <p:cNvPr id="67" name="テキスト ボックス 66"/>
          <p:cNvSpPr txBox="1"/>
          <p:nvPr/>
        </p:nvSpPr>
        <p:spPr>
          <a:xfrm>
            <a:off x="6929006" y="1271110"/>
            <a:ext cx="1878007" cy="518475"/>
          </a:xfrm>
          <a:prstGeom prst="rect">
            <a:avLst/>
          </a:prstGeom>
          <a:solidFill>
            <a:schemeClr val="bg1"/>
          </a:solidFill>
          <a:ln w="12700">
            <a:solidFill>
              <a:schemeClr val="tx1"/>
            </a:solidFill>
          </a:ln>
        </p:spPr>
        <p:txBody>
          <a:bodyPr wrap="square" rtlCol="0">
            <a:spAutoFit/>
          </a:bodyP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大阪ガス</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（プロポーザルで選定）</a:t>
            </a:r>
          </a:p>
        </p:txBody>
      </p:sp>
      <p:sp>
        <p:nvSpPr>
          <p:cNvPr id="126" name="テキスト ボックス 125"/>
          <p:cNvSpPr txBox="1"/>
          <p:nvPr/>
        </p:nvSpPr>
        <p:spPr>
          <a:xfrm>
            <a:off x="4744543" y="3349514"/>
            <a:ext cx="767559" cy="276999"/>
          </a:xfrm>
          <a:prstGeom prst="rect">
            <a:avLst/>
          </a:prstGeom>
          <a:solidFill>
            <a:schemeClr val="bg1"/>
          </a:solid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大阪ガス</a:t>
            </a:r>
          </a:p>
        </p:txBody>
      </p:sp>
      <p:sp>
        <p:nvSpPr>
          <p:cNvPr id="131" name="テキスト ボックス 130"/>
          <p:cNvSpPr txBox="1"/>
          <p:nvPr/>
        </p:nvSpPr>
        <p:spPr>
          <a:xfrm>
            <a:off x="4007211" y="3347299"/>
            <a:ext cx="646331" cy="276999"/>
          </a:xfrm>
          <a:prstGeom prst="rect">
            <a:avLst/>
          </a:prstGeom>
          <a:solidFill>
            <a:schemeClr val="bg1"/>
          </a:solidFill>
        </p:spPr>
        <p:txBody>
          <a:bodyPr wrap="non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生駒市</a:t>
            </a:r>
          </a:p>
        </p:txBody>
      </p:sp>
      <p:sp>
        <p:nvSpPr>
          <p:cNvPr id="132" name="テキスト ボックス 131"/>
          <p:cNvSpPr txBox="1"/>
          <p:nvPr/>
        </p:nvSpPr>
        <p:spPr>
          <a:xfrm>
            <a:off x="4048090" y="4319375"/>
            <a:ext cx="1464012" cy="276999"/>
          </a:xfrm>
          <a:prstGeom prst="rect">
            <a:avLst/>
          </a:prstGeom>
          <a:solidFill>
            <a:schemeClr val="bg1"/>
          </a:solid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市民エネルギー生駒</a:t>
            </a:r>
          </a:p>
        </p:txBody>
      </p:sp>
      <p:sp>
        <p:nvSpPr>
          <p:cNvPr id="133" name="テキスト ボックス 132"/>
          <p:cNvSpPr txBox="1"/>
          <p:nvPr/>
        </p:nvSpPr>
        <p:spPr>
          <a:xfrm>
            <a:off x="4091419" y="3666628"/>
            <a:ext cx="1352095" cy="276999"/>
          </a:xfrm>
          <a:prstGeom prst="rect">
            <a:avLst/>
          </a:prstGeom>
          <a:solidFill>
            <a:schemeClr val="bg1"/>
          </a:solid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生駒商工会議所</a:t>
            </a:r>
          </a:p>
        </p:txBody>
      </p:sp>
      <p:sp>
        <p:nvSpPr>
          <p:cNvPr id="134" name="テキスト ボックス 133"/>
          <p:cNvSpPr txBox="1"/>
          <p:nvPr/>
        </p:nvSpPr>
        <p:spPr>
          <a:xfrm>
            <a:off x="4341951" y="3995780"/>
            <a:ext cx="845896" cy="276999"/>
          </a:xfrm>
          <a:prstGeom prst="rect">
            <a:avLst/>
          </a:prstGeom>
          <a:solidFill>
            <a:schemeClr val="bg1"/>
          </a:solid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南都銀行</a:t>
            </a:r>
          </a:p>
        </p:txBody>
      </p:sp>
      <p:sp>
        <p:nvSpPr>
          <p:cNvPr id="145" name="テキスト ボックス 144"/>
          <p:cNvSpPr txBox="1"/>
          <p:nvPr/>
        </p:nvSpPr>
        <p:spPr>
          <a:xfrm>
            <a:off x="2358917" y="5805618"/>
            <a:ext cx="1296086"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ＩＣＴサービス</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127" name="Picture 7"/>
          <p:cNvPicPr>
            <a:picLocks noChangeAspect="1" noChangeArrowheads="1"/>
          </p:cNvPicPr>
          <p:nvPr/>
        </p:nvPicPr>
        <p:blipFill rotWithShape="1">
          <a:blip r:embed="rId13">
            <a:extLst>
              <a:ext uri="{BEBA8EAE-BF5A-486C-A8C5-ECC9F3942E4B}">
                <a14:imgProps xmlns:a14="http://schemas.microsoft.com/office/drawing/2010/main">
                  <a14:imgLayer r:embed="rId14">
                    <a14:imgEffect>
                      <a14:backgroundRemoval t="10000" b="90000" l="23540" r="74718"/>
                    </a14:imgEffect>
                  </a14:imgLayer>
                </a14:imgProps>
              </a:ext>
              <a:ext uri="{28A0092B-C50C-407E-A947-70E740481C1C}">
                <a14:useLocalDpi xmlns:a14="http://schemas.microsoft.com/office/drawing/2010/main" val="0"/>
              </a:ext>
            </a:extLst>
          </a:blip>
          <a:srcRect l="17142" r="18885"/>
          <a:stretch/>
        </p:blipFill>
        <p:spPr bwMode="auto">
          <a:xfrm>
            <a:off x="3671202" y="5897878"/>
            <a:ext cx="696947" cy="80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9" name="テキスト ボックス 148"/>
          <p:cNvSpPr txBox="1"/>
          <p:nvPr/>
        </p:nvSpPr>
        <p:spPr>
          <a:xfrm>
            <a:off x="4420235" y="5861594"/>
            <a:ext cx="1182828"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高齢者見守り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テキスト ボックス 149"/>
          <p:cNvSpPr txBox="1"/>
          <p:nvPr/>
        </p:nvSpPr>
        <p:spPr>
          <a:xfrm>
            <a:off x="6059635" y="5839139"/>
            <a:ext cx="795210"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教育関連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角丸四角形吹き出し 159"/>
          <p:cNvSpPr/>
          <p:nvPr/>
        </p:nvSpPr>
        <p:spPr>
          <a:xfrm>
            <a:off x="8039257" y="2122855"/>
            <a:ext cx="947932" cy="531104"/>
          </a:xfrm>
          <a:prstGeom prst="wedgeRoundRectCallout">
            <a:avLst>
              <a:gd name="adj1" fmla="val -55225"/>
              <a:gd name="adj2" fmla="val -65263"/>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安定した</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電力供給</a:t>
            </a:r>
          </a:p>
        </p:txBody>
      </p:sp>
      <p:sp>
        <p:nvSpPr>
          <p:cNvPr id="161" name="角丸四角形吹き出し 160"/>
          <p:cNvSpPr/>
          <p:nvPr/>
        </p:nvSpPr>
        <p:spPr>
          <a:xfrm>
            <a:off x="7926483" y="3164763"/>
            <a:ext cx="1193774" cy="453796"/>
          </a:xfrm>
          <a:prstGeom prst="wedgeRoundRectCallout">
            <a:avLst>
              <a:gd name="adj1" fmla="val -54739"/>
              <a:gd name="adj2" fmla="val -89805"/>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実績豊富で信頼性が高い</a:t>
            </a:r>
          </a:p>
        </p:txBody>
      </p:sp>
      <p:sp>
        <p:nvSpPr>
          <p:cNvPr id="77" name="テキスト ボックス 76"/>
          <p:cNvSpPr txBox="1"/>
          <p:nvPr/>
        </p:nvSpPr>
        <p:spPr>
          <a:xfrm>
            <a:off x="1578160" y="3839702"/>
            <a:ext cx="2066591" cy="276999"/>
          </a:xfrm>
          <a:prstGeom prst="rect">
            <a:avLst/>
          </a:prstGeom>
          <a:noFill/>
        </p:spPr>
        <p:txBody>
          <a:bodyPr wrap="non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収益の使途などの議論に参加</a:t>
            </a:r>
          </a:p>
        </p:txBody>
      </p:sp>
      <p:pic>
        <p:nvPicPr>
          <p:cNvPr id="5134" name="Picture 14" descr=" "/>
          <p:cNvPicPr>
            <a:picLocks noChangeAspect="1" noChangeArrowheads="1"/>
          </p:cNvPicPr>
          <p:nvPr/>
        </p:nvPicPr>
        <p:blipFill rotWithShape="1">
          <a:blip r:embed="rId15" cstate="print">
            <a:extLst>
              <a:ext uri="{BEBA8EAE-BF5A-486C-A8C5-ECC9F3942E4B}">
                <a14:imgProps xmlns:a14="http://schemas.microsoft.com/office/drawing/2010/main">
                  <a14:imgLayer r:embed="rId16">
                    <a14:imgEffect>
                      <a14:backgroundRemoval t="2353" b="96471" l="16957" r="81304">
                        <a14:foregroundMark x1="36957" y1="20000" x2="36957" y2="20000"/>
                        <a14:foregroundMark x1="35217" y1="15294" x2="35217" y2="15294"/>
                        <a14:foregroundMark x1="36522" y1="7647" x2="36522" y2="7647"/>
                        <a14:foregroundMark x1="34348" y1="2941" x2="34348" y2="2941"/>
                        <a14:foregroundMark x1="38696" y1="4118" x2="38696" y2="4118"/>
                        <a14:foregroundMark x1="65652" y1="5294" x2="65652" y2="5294"/>
                        <a14:foregroundMark x1="68261" y1="5882" x2="68261" y2="5882"/>
                        <a14:foregroundMark x1="70435" y1="10588" x2="70435" y2="10588"/>
                        <a14:foregroundMark x1="73478" y1="7647" x2="73478" y2="7647"/>
                        <a14:foregroundMark x1="61304" y1="80588" x2="61304" y2="80588"/>
                        <a14:foregroundMark x1="79565" y1="77647" x2="79565" y2="77647"/>
                        <a14:foregroundMark x1="52609" y1="80000" x2="52609" y2="80000"/>
                        <a14:foregroundMark x1="43043" y1="87647" x2="43043" y2="87647"/>
                        <a14:foregroundMark x1="29565" y1="88824" x2="29565" y2="88824"/>
                        <a14:foregroundMark x1="21739" y1="78235" x2="21739" y2="78235"/>
                        <a14:foregroundMark x1="18696" y1="88824" x2="18696" y2="88824"/>
                        <a14:foregroundMark x1="16957" y1="91765" x2="16957" y2="91765"/>
                        <a14:foregroundMark x1="29565" y1="94706" x2="29565" y2="94706"/>
                        <a14:foregroundMark x1="48261" y1="92941" x2="48261" y2="92941"/>
                        <a14:foregroundMark x1="41304" y1="96471" x2="41304" y2="96471"/>
                        <a14:foregroundMark x1="52174" y1="94706" x2="52174" y2="94706"/>
                        <a14:foregroundMark x1="63478" y1="95294" x2="63478" y2="95294"/>
                        <a14:foregroundMark x1="76522" y1="94706" x2="76522" y2="94706"/>
                        <a14:foregroundMark x1="81304" y1="94118" x2="81304" y2="94118"/>
                        <a14:foregroundMark x1="63043" y1="17647" x2="63043" y2="17647"/>
                        <a14:foregroundMark x1="66522" y1="25882" x2="66522" y2="25882"/>
                      </a14:backgroundRemoval>
                    </a14:imgEffect>
                  </a14:imgLayer>
                </a14:imgProps>
              </a:ext>
              <a:ext uri="{28A0092B-C50C-407E-A947-70E740481C1C}">
                <a14:useLocalDpi xmlns:a14="http://schemas.microsoft.com/office/drawing/2010/main" val="0"/>
              </a:ext>
            </a:extLst>
          </a:blip>
          <a:srcRect l="14095" r="15811"/>
          <a:stretch/>
        </p:blipFill>
        <p:spPr bwMode="auto">
          <a:xfrm>
            <a:off x="8162448" y="5918048"/>
            <a:ext cx="617570" cy="651227"/>
          </a:xfrm>
          <a:prstGeom prst="rect">
            <a:avLst/>
          </a:prstGeom>
          <a:noFill/>
          <a:extLst>
            <a:ext uri="{909E8E84-426E-40DD-AFC4-6F175D3DCCD1}">
              <a14:hiddenFill xmlns:a14="http://schemas.microsoft.com/office/drawing/2010/main">
                <a:solidFill>
                  <a:srgbClr val="FFFFFF"/>
                </a:solidFill>
              </a14:hiddenFill>
            </a:ext>
          </a:extLst>
        </p:spPr>
      </p:pic>
      <p:sp>
        <p:nvSpPr>
          <p:cNvPr id="168" name="テキスト ボックス 167"/>
          <p:cNvSpPr txBox="1"/>
          <p:nvPr/>
        </p:nvSpPr>
        <p:spPr>
          <a:xfrm>
            <a:off x="6020454" y="6142217"/>
            <a:ext cx="1939955" cy="461665"/>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スポーツ講習、防災クッキング</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環境出前講座</a:t>
            </a:r>
          </a:p>
        </p:txBody>
      </p:sp>
      <p:sp>
        <p:nvSpPr>
          <p:cNvPr id="169" name="テキスト ボックス 168"/>
          <p:cNvSpPr txBox="1"/>
          <p:nvPr/>
        </p:nvSpPr>
        <p:spPr>
          <a:xfrm>
            <a:off x="2336527" y="6091987"/>
            <a:ext cx="1529311"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スマホ等を活用した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サービス提供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118583" y="12924"/>
            <a:ext cx="4809330" cy="400110"/>
          </a:xfrm>
          <a:prstGeom prst="rect">
            <a:avLst/>
          </a:prstGeom>
          <a:noFill/>
        </p:spPr>
        <p:txBody>
          <a:bodyPr wrap="none" rtlCol="0">
            <a:spAutoFit/>
          </a:bodyPr>
          <a:lstStyle/>
          <a:p>
            <a:r>
              <a:rPr lang="ja-JP" altLang="en-US" sz="2000" b="1" dirty="0">
                <a:solidFill>
                  <a:srgbClr val="00B050"/>
                </a:solidFill>
              </a:rPr>
              <a:t>いこま市民パワー株式会社の事業イメージ</a:t>
            </a:r>
          </a:p>
        </p:txBody>
      </p:sp>
      <p:sp>
        <p:nvSpPr>
          <p:cNvPr id="172" name="角丸四角形吹き出し 171"/>
          <p:cNvSpPr/>
          <p:nvPr/>
        </p:nvSpPr>
        <p:spPr>
          <a:xfrm>
            <a:off x="6532991" y="4458877"/>
            <a:ext cx="2465553" cy="445871"/>
          </a:xfrm>
          <a:prstGeom prst="wedgeRoundRectCallout">
            <a:avLst>
              <a:gd name="adj1" fmla="val -35688"/>
              <a:gd name="adj2" fmla="val 89368"/>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電気事業の収益を地域に還元し、</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安心で暮らしやすいまちに！</a:t>
            </a:r>
          </a:p>
        </p:txBody>
      </p:sp>
      <p:sp>
        <p:nvSpPr>
          <p:cNvPr id="78" name="正方形/長方形 77"/>
          <p:cNvSpPr/>
          <p:nvPr/>
        </p:nvSpPr>
        <p:spPr>
          <a:xfrm>
            <a:off x="6751940" y="1830545"/>
            <a:ext cx="1216736" cy="822428"/>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角丸四角形吹き出し 177"/>
          <p:cNvSpPr/>
          <p:nvPr/>
        </p:nvSpPr>
        <p:spPr>
          <a:xfrm>
            <a:off x="1569654" y="793924"/>
            <a:ext cx="1809786" cy="258942"/>
          </a:xfrm>
          <a:prstGeom prst="wedgeRoundRectCallout">
            <a:avLst>
              <a:gd name="adj1" fmla="val 36897"/>
              <a:gd name="adj2" fmla="val 187068"/>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電力の地産地消を推進</a:t>
            </a:r>
          </a:p>
        </p:txBody>
      </p:sp>
      <p:sp>
        <p:nvSpPr>
          <p:cNvPr id="89" name="下矢印 88"/>
          <p:cNvSpPr/>
          <p:nvPr/>
        </p:nvSpPr>
        <p:spPr>
          <a:xfrm>
            <a:off x="4247348" y="4681812"/>
            <a:ext cx="1081961" cy="365274"/>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365" name="テキスト ボックス 364"/>
          <p:cNvSpPr txBox="1"/>
          <p:nvPr/>
        </p:nvSpPr>
        <p:spPr>
          <a:xfrm>
            <a:off x="4934471" y="2089354"/>
            <a:ext cx="1574057" cy="276999"/>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一般家庭・事業者</a:t>
            </a:r>
          </a:p>
        </p:txBody>
      </p:sp>
      <p:cxnSp>
        <p:nvCxnSpPr>
          <p:cNvPr id="86" name="直線コネクタ 85"/>
          <p:cNvCxnSpPr/>
          <p:nvPr/>
        </p:nvCxnSpPr>
        <p:spPr>
          <a:xfrm>
            <a:off x="0" y="446120"/>
            <a:ext cx="9091244" cy="0"/>
          </a:xfrm>
          <a:prstGeom prst="line">
            <a:avLst/>
          </a:prstGeom>
          <a:ln w="31750">
            <a:gradFill>
              <a:gsLst>
                <a:gs pos="0">
                  <a:schemeClr val="accent3">
                    <a:lumMod val="60000"/>
                    <a:lumOff val="40000"/>
                  </a:schemeClr>
                </a:gs>
                <a:gs pos="24000">
                  <a:schemeClr val="accent3">
                    <a:lumMod val="60000"/>
                    <a:lumOff val="40000"/>
                  </a:schemeClr>
                </a:gs>
                <a:gs pos="47000">
                  <a:srgbClr val="92D050"/>
                </a:gs>
                <a:gs pos="100000">
                  <a:srgbClr val="00B050"/>
                </a:gs>
              </a:gsLst>
              <a:lin ang="10800000" scaled="0"/>
            </a:gradFill>
          </a:ln>
        </p:spPr>
        <p:style>
          <a:lnRef idx="1">
            <a:schemeClr val="accent1"/>
          </a:lnRef>
          <a:fillRef idx="0">
            <a:schemeClr val="accent1"/>
          </a:fillRef>
          <a:effectRef idx="0">
            <a:schemeClr val="accent1"/>
          </a:effectRef>
          <a:fontRef idx="minor">
            <a:schemeClr val="tx1"/>
          </a:fontRef>
        </p:style>
      </p:cxnSp>
      <p:sp>
        <p:nvSpPr>
          <p:cNvPr id="91" name="角丸四角形吹き出し 90"/>
          <p:cNvSpPr/>
          <p:nvPr/>
        </p:nvSpPr>
        <p:spPr>
          <a:xfrm>
            <a:off x="781002" y="4163733"/>
            <a:ext cx="2465553" cy="445871"/>
          </a:xfrm>
          <a:prstGeom prst="wedgeRoundRectCallout">
            <a:avLst>
              <a:gd name="adj1" fmla="val 80334"/>
              <a:gd name="adj2" fmla="val 31029"/>
              <a:gd name="adj3" fmla="val 16667"/>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市民団体の出資は全国初！</a:t>
            </a:r>
          </a:p>
        </p:txBody>
      </p:sp>
      <p:sp>
        <p:nvSpPr>
          <p:cNvPr id="4" name="下矢印 3"/>
          <p:cNvSpPr/>
          <p:nvPr/>
        </p:nvSpPr>
        <p:spPr>
          <a:xfrm>
            <a:off x="5485964" y="2357885"/>
            <a:ext cx="234338" cy="506601"/>
          </a:xfrm>
          <a:prstGeom prst="downArrow">
            <a:avLst/>
          </a:prstGeom>
          <a:solidFill>
            <a:srgbClr val="FFC0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下矢印 93"/>
          <p:cNvSpPr/>
          <p:nvPr/>
        </p:nvSpPr>
        <p:spPr>
          <a:xfrm>
            <a:off x="4161558" y="2369618"/>
            <a:ext cx="247670" cy="506601"/>
          </a:xfrm>
          <a:prstGeom prst="downArrow">
            <a:avLst/>
          </a:prstGeom>
          <a:solidFill>
            <a:srgbClr val="FFC0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左矢印 4"/>
          <p:cNvSpPr/>
          <p:nvPr/>
        </p:nvSpPr>
        <p:spPr>
          <a:xfrm rot="1529429">
            <a:off x="2880985" y="2711865"/>
            <a:ext cx="660275" cy="479731"/>
          </a:xfrm>
          <a:prstGeom prst="leftArrow">
            <a:avLst/>
          </a:prstGeom>
          <a:solidFill>
            <a:srgbClr val="FFC0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左矢印 96"/>
          <p:cNvSpPr/>
          <p:nvPr/>
        </p:nvSpPr>
        <p:spPr>
          <a:xfrm rot="20918737">
            <a:off x="6013566" y="2791314"/>
            <a:ext cx="534959" cy="247376"/>
          </a:xfrm>
          <a:prstGeom prst="leftArrow">
            <a:avLst/>
          </a:prstGeom>
          <a:solidFill>
            <a:srgbClr val="FFC0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テキスト ボックス 97"/>
          <p:cNvSpPr txBox="1"/>
          <p:nvPr/>
        </p:nvSpPr>
        <p:spPr>
          <a:xfrm>
            <a:off x="3737688" y="691961"/>
            <a:ext cx="844602" cy="286743"/>
          </a:xfrm>
          <a:prstGeom prst="rect">
            <a:avLst/>
          </a:prstGeom>
          <a:noFill/>
          <a:ln>
            <a:solidFill>
              <a:schemeClr val="tx1"/>
            </a:solidFill>
          </a:ln>
        </p:spPr>
        <p:txBody>
          <a:bodyPr wrap="none" rtlCol="0">
            <a:no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市民</a:t>
            </a:r>
          </a:p>
        </p:txBody>
      </p:sp>
      <p:sp>
        <p:nvSpPr>
          <p:cNvPr id="6" name="下矢印 5"/>
          <p:cNvSpPr/>
          <p:nvPr/>
        </p:nvSpPr>
        <p:spPr>
          <a:xfrm>
            <a:off x="4075407" y="1013443"/>
            <a:ext cx="171669" cy="1962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11269" y="3575240"/>
            <a:ext cx="1646464" cy="307777"/>
          </a:xfrm>
          <a:prstGeom prst="rect">
            <a:avLst/>
          </a:prstGeom>
          <a:solidFill>
            <a:schemeClr val="bg1"/>
          </a:solidFill>
          <a:ln w="12700">
            <a:solidFill>
              <a:schemeClr val="tx1"/>
            </a:solid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市民（契約者等）</a:t>
            </a:r>
          </a:p>
        </p:txBody>
      </p:sp>
      <p:sp>
        <p:nvSpPr>
          <p:cNvPr id="7" name="右矢印 6"/>
          <p:cNvSpPr/>
          <p:nvPr/>
        </p:nvSpPr>
        <p:spPr>
          <a:xfrm>
            <a:off x="1735795" y="3598372"/>
            <a:ext cx="1800761" cy="2555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右矢印 100"/>
          <p:cNvSpPr/>
          <p:nvPr/>
        </p:nvSpPr>
        <p:spPr>
          <a:xfrm>
            <a:off x="6061427" y="3350758"/>
            <a:ext cx="971536" cy="209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右矢印 101"/>
          <p:cNvSpPr/>
          <p:nvPr/>
        </p:nvSpPr>
        <p:spPr>
          <a:xfrm rot="20049928">
            <a:off x="2873631" y="1905085"/>
            <a:ext cx="971536" cy="1958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円/楕円 2"/>
          <p:cNvSpPr/>
          <p:nvPr/>
        </p:nvSpPr>
        <p:spPr>
          <a:xfrm>
            <a:off x="756674" y="5830226"/>
            <a:ext cx="1563654" cy="495197"/>
          </a:xfrm>
          <a:prstGeom prst="ellipse">
            <a:avLst/>
          </a:prstGeom>
          <a:solidFill>
            <a:srgbClr val="8EB4E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活用例</a:t>
            </a:r>
          </a:p>
        </p:txBody>
      </p:sp>
      <p:sp>
        <p:nvSpPr>
          <p:cNvPr id="9" name="円/楕円 8"/>
          <p:cNvSpPr/>
          <p:nvPr/>
        </p:nvSpPr>
        <p:spPr>
          <a:xfrm>
            <a:off x="343741" y="5067951"/>
            <a:ext cx="8703619" cy="648288"/>
          </a:xfrm>
          <a:prstGeom prst="ellipse">
            <a:avLst/>
          </a:prstGeom>
          <a:solidFill>
            <a:srgbClr val="8EB4E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市民（契約者等）と一緒に収益の活用方法を考える。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ﾜｰｸｼｮｯﾌﾟなど</a:t>
            </a:r>
          </a:p>
        </p:txBody>
      </p:sp>
      <p:pic>
        <p:nvPicPr>
          <p:cNvPr id="5124" name="Picture 4" descr=" "/>
          <p:cNvPicPr>
            <a:picLocks noChangeAspect="1" noChangeArrowheads="1"/>
          </p:cNvPicPr>
          <p:nvPr/>
        </p:nvPicPr>
        <p:blipFill rotWithShape="1">
          <a:blip r:embed="rId17">
            <a:extLst>
              <a:ext uri="{28A0092B-C50C-407E-A947-70E740481C1C}">
                <a14:useLocalDpi xmlns:a14="http://schemas.microsoft.com/office/drawing/2010/main" val="0"/>
              </a:ext>
            </a:extLst>
          </a:blip>
          <a:srcRect l="2046" t="2952" r="-2046" b="8518"/>
          <a:stretch/>
        </p:blipFill>
        <p:spPr bwMode="auto">
          <a:xfrm>
            <a:off x="6792593" y="1857454"/>
            <a:ext cx="1161008" cy="7766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3" name="テキスト ボックス 82"/>
          <p:cNvSpPr txBox="1"/>
          <p:nvPr/>
        </p:nvSpPr>
        <p:spPr>
          <a:xfrm>
            <a:off x="7028931" y="1842195"/>
            <a:ext cx="646331" cy="276999"/>
          </a:xfrm>
          <a:prstGeom prst="rect">
            <a:avLst/>
          </a:prstGeom>
          <a:solidFill>
            <a:schemeClr val="bg1"/>
          </a:solidFill>
        </p:spPr>
        <p:txBody>
          <a:bodyPr wrap="non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発電所</a:t>
            </a:r>
          </a:p>
        </p:txBody>
      </p:sp>
      <p:pic>
        <p:nvPicPr>
          <p:cNvPr id="79" name="図 7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91653" y="1454053"/>
            <a:ext cx="899008" cy="592880"/>
          </a:xfrm>
          <a:prstGeom prst="rect">
            <a:avLst/>
          </a:prstGeom>
        </p:spPr>
      </p:pic>
      <p:pic>
        <p:nvPicPr>
          <p:cNvPr id="84" name="図 8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051715" y="1514603"/>
            <a:ext cx="519415" cy="195603"/>
          </a:xfrm>
          <a:prstGeom prst="rect">
            <a:avLst/>
          </a:prstGeom>
        </p:spPr>
      </p:pic>
      <p:pic>
        <p:nvPicPr>
          <p:cNvPr id="366" name="図 365"/>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628263" y="1552234"/>
            <a:ext cx="927379" cy="456212"/>
          </a:xfrm>
          <a:prstGeom prst="rect">
            <a:avLst/>
          </a:prstGeom>
        </p:spPr>
      </p:pic>
    </p:spTree>
    <p:extLst>
      <p:ext uri="{BB962C8B-B14F-4D97-AF65-F5344CB8AC3E}">
        <p14:creationId xmlns:p14="http://schemas.microsoft.com/office/powerpoint/2010/main" val="34601168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8469</TotalTime>
  <Words>582</Words>
  <Application>Microsoft Office PowerPoint</Application>
  <PresentationFormat>画面に合わせる (4:3)</PresentationFormat>
  <Paragraphs>146</Paragraphs>
  <Slides>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HGP創英角ｺﾞｼｯｸUB</vt:lpstr>
      <vt:lpstr>Meiryo UI</vt:lpstr>
      <vt:lpstr>ＭＳ Ｐゴシック</vt:lpstr>
      <vt:lpstr>新細明體</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パシフィックコンサルタンツ(株)</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松田 健士</dc:creator>
  <cp:lastModifiedBy>tk601226@yahoo.co.jp</cp:lastModifiedBy>
  <cp:revision>332</cp:revision>
  <cp:lastPrinted>2017-07-10T05:00:07Z</cp:lastPrinted>
  <dcterms:created xsi:type="dcterms:W3CDTF">2015-08-11T02:37:04Z</dcterms:created>
  <dcterms:modified xsi:type="dcterms:W3CDTF">2017-07-19T13:18:45Z</dcterms:modified>
</cp:coreProperties>
</file>